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41"/>
  </p:notesMasterIdLst>
  <p:sldIdLst>
    <p:sldId id="256" r:id="rId2"/>
    <p:sldId id="361" r:id="rId3"/>
    <p:sldId id="430" r:id="rId4"/>
    <p:sldId id="501" r:id="rId5"/>
    <p:sldId id="499" r:id="rId6"/>
    <p:sldId id="496" r:id="rId7"/>
    <p:sldId id="363" r:id="rId8"/>
    <p:sldId id="417" r:id="rId9"/>
    <p:sldId id="502" r:id="rId10"/>
    <p:sldId id="487" r:id="rId11"/>
    <p:sldId id="488" r:id="rId12"/>
    <p:sldId id="406" r:id="rId13"/>
    <p:sldId id="390" r:id="rId14"/>
    <p:sldId id="477" r:id="rId15"/>
    <p:sldId id="453" r:id="rId16"/>
    <p:sldId id="507" r:id="rId17"/>
    <p:sldId id="454" r:id="rId18"/>
    <p:sldId id="419" r:id="rId19"/>
    <p:sldId id="459" r:id="rId20"/>
    <p:sldId id="450" r:id="rId21"/>
    <p:sldId id="479" r:id="rId22"/>
    <p:sldId id="420" r:id="rId23"/>
    <p:sldId id="504" r:id="rId24"/>
    <p:sldId id="516" r:id="rId25"/>
    <p:sldId id="508" r:id="rId26"/>
    <p:sldId id="492" r:id="rId27"/>
    <p:sldId id="510" r:id="rId28"/>
    <p:sldId id="509" r:id="rId29"/>
    <p:sldId id="458" r:id="rId30"/>
    <p:sldId id="495" r:id="rId31"/>
    <p:sldId id="493" r:id="rId32"/>
    <p:sldId id="511" r:id="rId33"/>
    <p:sldId id="513" r:id="rId34"/>
    <p:sldId id="494" r:id="rId35"/>
    <p:sldId id="505" r:id="rId36"/>
    <p:sldId id="514" r:id="rId37"/>
    <p:sldId id="277" r:id="rId38"/>
    <p:sldId id="506" r:id="rId39"/>
    <p:sldId id="515" r:id="rId4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77" autoAdjust="0"/>
    <p:restoredTop sz="80673" autoAdjust="0"/>
  </p:normalViewPr>
  <p:slideViewPr>
    <p:cSldViewPr snapToGrid="0">
      <p:cViewPr varScale="1">
        <p:scale>
          <a:sx n="87" d="100"/>
          <a:sy n="87" d="100"/>
        </p:scale>
        <p:origin x="1872" y="200"/>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jeromedeauvieau1/Documents/3%20Recherche/7%20Projets%20anne&#769;e%20en%20cours/4%20intervention%20Acade&#769;mie%20Versailles%20CDF/1%20papier%20pre&#769;dicteurs/Tableaux%20article(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jeromedeauvieau1/Documents/3%20Recherche/7%20Projets%20anne&#769;e%20en%20cours/4%20intervention%20Acade&#769;mie%20Versailles%20CDF/1%20papier%20pre&#769;dicteurs/Tableaux%20article(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fr-FR" sz="1400" b="0" i="0" u="none" strike="noStrike" kern="1200" spc="0" baseline="0">
                <a:solidFill>
                  <a:sysClr val="windowText" lastClr="000000"/>
                </a:solidFill>
              </a:rPr>
              <a:t>Letter knowledge = 7 &amp; Oral comprehension = 14</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fr-FR"/>
        </a:p>
      </c:txPr>
    </c:title>
    <c:autoTitleDeleted val="0"/>
    <c:plotArea>
      <c:layout/>
      <c:lineChart>
        <c:grouping val="standard"/>
        <c:varyColors val="0"/>
        <c:ser>
          <c:idx val="0"/>
          <c:order val="0"/>
          <c:tx>
            <c:strRef>
              <c:f>'[1]Graphiques fitted values'!$Y$40</c:f>
              <c:strCache>
                <c:ptCount val="1"/>
                <c:pt idx="0">
                  <c:v>Knowledge of the alphabetic principle = 2</c:v>
                </c:pt>
              </c:strCache>
            </c:strRef>
          </c:tx>
          <c:spPr>
            <a:ln w="28575" cap="rnd">
              <a:solidFill>
                <a:srgbClr val="FF0000"/>
              </a:solidFill>
              <a:round/>
            </a:ln>
            <a:effectLst/>
          </c:spPr>
          <c:marker>
            <c:symbol val="none"/>
          </c:marker>
          <c:cat>
            <c:numRef>
              <c:f>'[1]Graphiques fitted values'!$C$41:$C$53</c:f>
              <c:numCache>
                <c:formatCode>General</c:formatCode>
                <c:ptCount val="13"/>
                <c:pt idx="0">
                  <c:v>3</c:v>
                </c:pt>
                <c:pt idx="1">
                  <c:v>4</c:v>
                </c:pt>
                <c:pt idx="2">
                  <c:v>5</c:v>
                </c:pt>
                <c:pt idx="3">
                  <c:v>6</c:v>
                </c:pt>
                <c:pt idx="4">
                  <c:v>7</c:v>
                </c:pt>
                <c:pt idx="5">
                  <c:v>8</c:v>
                </c:pt>
                <c:pt idx="6">
                  <c:v>9</c:v>
                </c:pt>
                <c:pt idx="7">
                  <c:v>10</c:v>
                </c:pt>
                <c:pt idx="8">
                  <c:v>11</c:v>
                </c:pt>
                <c:pt idx="9">
                  <c:v>12</c:v>
                </c:pt>
                <c:pt idx="10">
                  <c:v>13</c:v>
                </c:pt>
                <c:pt idx="11">
                  <c:v>14</c:v>
                </c:pt>
                <c:pt idx="12">
                  <c:v>15</c:v>
                </c:pt>
              </c:numCache>
            </c:numRef>
          </c:cat>
          <c:val>
            <c:numRef>
              <c:f>'[1]Graphiques fitted values'!$Y$41:$Y$53</c:f>
              <c:numCache>
                <c:formatCode>General</c:formatCode>
                <c:ptCount val="13"/>
                <c:pt idx="0">
                  <c:v>25.109814000000007</c:v>
                </c:pt>
                <c:pt idx="1">
                  <c:v>25.530937999999999</c:v>
                </c:pt>
                <c:pt idx="2">
                  <c:v>25.952061999999998</c:v>
                </c:pt>
                <c:pt idx="3">
                  <c:v>26.373185999999997</c:v>
                </c:pt>
                <c:pt idx="4">
                  <c:v>26.794310000000003</c:v>
                </c:pt>
                <c:pt idx="5">
                  <c:v>27.215433999999995</c:v>
                </c:pt>
                <c:pt idx="6">
                  <c:v>27.63655799999998</c:v>
                </c:pt>
                <c:pt idx="7">
                  <c:v>28.057681999999982</c:v>
                </c:pt>
                <c:pt idx="8">
                  <c:v>28.478805999999985</c:v>
                </c:pt>
                <c:pt idx="9">
                  <c:v>28.899930000000001</c:v>
                </c:pt>
                <c:pt idx="10">
                  <c:v>29.321053999999997</c:v>
                </c:pt>
                <c:pt idx="11">
                  <c:v>29.742177999999996</c:v>
                </c:pt>
                <c:pt idx="12">
                  <c:v>30.163302000000012</c:v>
                </c:pt>
              </c:numCache>
            </c:numRef>
          </c:val>
          <c:smooth val="0"/>
          <c:extLst>
            <c:ext xmlns:c16="http://schemas.microsoft.com/office/drawing/2014/chart" uri="{C3380CC4-5D6E-409C-BE32-E72D297353CC}">
              <c16:uniqueId val="{00000000-7139-C549-BE40-12F4EB9B43B4}"/>
            </c:ext>
          </c:extLst>
        </c:ser>
        <c:ser>
          <c:idx val="1"/>
          <c:order val="1"/>
          <c:tx>
            <c:strRef>
              <c:f>'[1]Graphiques fitted values'!$Z$40</c:f>
              <c:strCache>
                <c:ptCount val="1"/>
                <c:pt idx="0">
                  <c:v>Knowledge of the alphabetic principle = 3</c:v>
                </c:pt>
              </c:strCache>
            </c:strRef>
          </c:tx>
          <c:spPr>
            <a:ln w="28575" cap="rnd">
              <a:solidFill>
                <a:schemeClr val="accent1">
                  <a:tint val="62000"/>
                </a:schemeClr>
              </a:solidFill>
              <a:round/>
            </a:ln>
            <a:effectLst/>
          </c:spPr>
          <c:marker>
            <c:symbol val="none"/>
          </c:marker>
          <c:cat>
            <c:numRef>
              <c:f>'[1]Graphiques fitted values'!$C$41:$C$53</c:f>
              <c:numCache>
                <c:formatCode>General</c:formatCode>
                <c:ptCount val="13"/>
                <c:pt idx="0">
                  <c:v>3</c:v>
                </c:pt>
                <c:pt idx="1">
                  <c:v>4</c:v>
                </c:pt>
                <c:pt idx="2">
                  <c:v>5</c:v>
                </c:pt>
                <c:pt idx="3">
                  <c:v>6</c:v>
                </c:pt>
                <c:pt idx="4">
                  <c:v>7</c:v>
                </c:pt>
                <c:pt idx="5">
                  <c:v>8</c:v>
                </c:pt>
                <c:pt idx="6">
                  <c:v>9</c:v>
                </c:pt>
                <c:pt idx="7">
                  <c:v>10</c:v>
                </c:pt>
                <c:pt idx="8">
                  <c:v>11</c:v>
                </c:pt>
                <c:pt idx="9">
                  <c:v>12</c:v>
                </c:pt>
                <c:pt idx="10">
                  <c:v>13</c:v>
                </c:pt>
                <c:pt idx="11">
                  <c:v>14</c:v>
                </c:pt>
                <c:pt idx="12">
                  <c:v>15</c:v>
                </c:pt>
              </c:numCache>
            </c:numRef>
          </c:cat>
          <c:val>
            <c:numRef>
              <c:f>'[1]Graphiques fitted values'!$Z$41:$Z$53</c:f>
              <c:numCache>
                <c:formatCode>General</c:formatCode>
                <c:ptCount val="13"/>
                <c:pt idx="0">
                  <c:v>27.282868000000004</c:v>
                </c:pt>
                <c:pt idx="1">
                  <c:v>27.885149000000006</c:v>
                </c:pt>
                <c:pt idx="2">
                  <c:v>28.487430000000007</c:v>
                </c:pt>
                <c:pt idx="3">
                  <c:v>29.089711000000012</c:v>
                </c:pt>
                <c:pt idx="4">
                  <c:v>29.69199200000001</c:v>
                </c:pt>
                <c:pt idx="5">
                  <c:v>30.294273</c:v>
                </c:pt>
                <c:pt idx="6">
                  <c:v>30.896554000000013</c:v>
                </c:pt>
                <c:pt idx="7">
                  <c:v>31.498835000000003</c:v>
                </c:pt>
                <c:pt idx="8">
                  <c:v>32.101116000000005</c:v>
                </c:pt>
                <c:pt idx="9">
                  <c:v>32.703397000000017</c:v>
                </c:pt>
                <c:pt idx="10">
                  <c:v>33.305678</c:v>
                </c:pt>
                <c:pt idx="11">
                  <c:v>33.907959000000005</c:v>
                </c:pt>
                <c:pt idx="12">
                  <c:v>34.510240000000024</c:v>
                </c:pt>
              </c:numCache>
            </c:numRef>
          </c:val>
          <c:smooth val="0"/>
          <c:extLst>
            <c:ext xmlns:c16="http://schemas.microsoft.com/office/drawing/2014/chart" uri="{C3380CC4-5D6E-409C-BE32-E72D297353CC}">
              <c16:uniqueId val="{00000001-7139-C549-BE40-12F4EB9B43B4}"/>
            </c:ext>
          </c:extLst>
        </c:ser>
        <c:ser>
          <c:idx val="2"/>
          <c:order val="2"/>
          <c:tx>
            <c:strRef>
              <c:f>'[1]Graphiques fitted values'!$AA$40</c:f>
              <c:strCache>
                <c:ptCount val="1"/>
                <c:pt idx="0">
                  <c:v>Knowledge of the alphabetic principle = 4</c:v>
                </c:pt>
              </c:strCache>
            </c:strRef>
          </c:tx>
          <c:spPr>
            <a:ln w="28575" cap="rnd">
              <a:solidFill>
                <a:schemeClr val="accent1">
                  <a:tint val="77000"/>
                </a:schemeClr>
              </a:solidFill>
              <a:round/>
            </a:ln>
            <a:effectLst/>
          </c:spPr>
          <c:marker>
            <c:symbol val="none"/>
          </c:marker>
          <c:cat>
            <c:numRef>
              <c:f>'[1]Graphiques fitted values'!$C$41:$C$53</c:f>
              <c:numCache>
                <c:formatCode>General</c:formatCode>
                <c:ptCount val="13"/>
                <c:pt idx="0">
                  <c:v>3</c:v>
                </c:pt>
                <c:pt idx="1">
                  <c:v>4</c:v>
                </c:pt>
                <c:pt idx="2">
                  <c:v>5</c:v>
                </c:pt>
                <c:pt idx="3">
                  <c:v>6</c:v>
                </c:pt>
                <c:pt idx="4">
                  <c:v>7</c:v>
                </c:pt>
                <c:pt idx="5">
                  <c:v>8</c:v>
                </c:pt>
                <c:pt idx="6">
                  <c:v>9</c:v>
                </c:pt>
                <c:pt idx="7">
                  <c:v>10</c:v>
                </c:pt>
                <c:pt idx="8">
                  <c:v>11</c:v>
                </c:pt>
                <c:pt idx="9">
                  <c:v>12</c:v>
                </c:pt>
                <c:pt idx="10">
                  <c:v>13</c:v>
                </c:pt>
                <c:pt idx="11">
                  <c:v>14</c:v>
                </c:pt>
                <c:pt idx="12">
                  <c:v>15</c:v>
                </c:pt>
              </c:numCache>
            </c:numRef>
          </c:cat>
          <c:val>
            <c:numRef>
              <c:f>'[1]Graphiques fitted values'!$AA$41:$AA$53</c:f>
              <c:numCache>
                <c:formatCode>General</c:formatCode>
                <c:ptCount val="13"/>
                <c:pt idx="0">
                  <c:v>29.455922000000005</c:v>
                </c:pt>
                <c:pt idx="1">
                  <c:v>30.239360000000005</c:v>
                </c:pt>
                <c:pt idx="2">
                  <c:v>31.022797999999995</c:v>
                </c:pt>
                <c:pt idx="3">
                  <c:v>31.806236000000006</c:v>
                </c:pt>
                <c:pt idx="4">
                  <c:v>32.589674000000002</c:v>
                </c:pt>
                <c:pt idx="5">
                  <c:v>33.373111999999992</c:v>
                </c:pt>
                <c:pt idx="6">
                  <c:v>34.156549999999996</c:v>
                </c:pt>
                <c:pt idx="7">
                  <c:v>34.939988</c:v>
                </c:pt>
                <c:pt idx="8">
                  <c:v>35.723425999999989</c:v>
                </c:pt>
                <c:pt idx="9">
                  <c:v>36.506864000000007</c:v>
                </c:pt>
                <c:pt idx="10">
                  <c:v>37.290301999999997</c:v>
                </c:pt>
                <c:pt idx="11">
                  <c:v>38.073740000000001</c:v>
                </c:pt>
                <c:pt idx="12">
                  <c:v>38.85717799999999</c:v>
                </c:pt>
              </c:numCache>
            </c:numRef>
          </c:val>
          <c:smooth val="0"/>
          <c:extLst>
            <c:ext xmlns:c16="http://schemas.microsoft.com/office/drawing/2014/chart" uri="{C3380CC4-5D6E-409C-BE32-E72D297353CC}">
              <c16:uniqueId val="{00000002-7139-C549-BE40-12F4EB9B43B4}"/>
            </c:ext>
          </c:extLst>
        </c:ser>
        <c:ser>
          <c:idx val="3"/>
          <c:order val="3"/>
          <c:tx>
            <c:strRef>
              <c:f>'[1]Graphiques fitted values'!$AB$40</c:f>
              <c:strCache>
                <c:ptCount val="1"/>
                <c:pt idx="0">
                  <c:v>Knowledge of the alphabetic principle = 5</c:v>
                </c:pt>
              </c:strCache>
            </c:strRef>
          </c:tx>
          <c:spPr>
            <a:ln w="28575" cap="rnd">
              <a:solidFill>
                <a:schemeClr val="accent1">
                  <a:tint val="93000"/>
                </a:schemeClr>
              </a:solidFill>
              <a:round/>
            </a:ln>
            <a:effectLst/>
          </c:spPr>
          <c:marker>
            <c:symbol val="none"/>
          </c:marker>
          <c:cat>
            <c:numRef>
              <c:f>'[1]Graphiques fitted values'!$C$41:$C$53</c:f>
              <c:numCache>
                <c:formatCode>General</c:formatCode>
                <c:ptCount val="13"/>
                <c:pt idx="0">
                  <c:v>3</c:v>
                </c:pt>
                <c:pt idx="1">
                  <c:v>4</c:v>
                </c:pt>
                <c:pt idx="2">
                  <c:v>5</c:v>
                </c:pt>
                <c:pt idx="3">
                  <c:v>6</c:v>
                </c:pt>
                <c:pt idx="4">
                  <c:v>7</c:v>
                </c:pt>
                <c:pt idx="5">
                  <c:v>8</c:v>
                </c:pt>
                <c:pt idx="6">
                  <c:v>9</c:v>
                </c:pt>
                <c:pt idx="7">
                  <c:v>10</c:v>
                </c:pt>
                <c:pt idx="8">
                  <c:v>11</c:v>
                </c:pt>
                <c:pt idx="9">
                  <c:v>12</c:v>
                </c:pt>
                <c:pt idx="10">
                  <c:v>13</c:v>
                </c:pt>
                <c:pt idx="11">
                  <c:v>14</c:v>
                </c:pt>
                <c:pt idx="12">
                  <c:v>15</c:v>
                </c:pt>
              </c:numCache>
            </c:numRef>
          </c:cat>
          <c:val>
            <c:numRef>
              <c:f>'[1]Graphiques fitted values'!$AB$41:$AB$53</c:f>
              <c:numCache>
                <c:formatCode>General</c:formatCode>
                <c:ptCount val="13"/>
                <c:pt idx="0">
                  <c:v>31.628976000000009</c:v>
                </c:pt>
                <c:pt idx="1">
                  <c:v>32.593570999999983</c:v>
                </c:pt>
                <c:pt idx="2">
                  <c:v>33.558166</c:v>
                </c:pt>
                <c:pt idx="3">
                  <c:v>34.522761000000003</c:v>
                </c:pt>
                <c:pt idx="4">
                  <c:v>35.487355999999984</c:v>
                </c:pt>
                <c:pt idx="5">
                  <c:v>36.451951000000008</c:v>
                </c:pt>
                <c:pt idx="6">
                  <c:v>37.416545999999997</c:v>
                </c:pt>
                <c:pt idx="7">
                  <c:v>38.381140999999978</c:v>
                </c:pt>
                <c:pt idx="8">
                  <c:v>39.345736000000002</c:v>
                </c:pt>
                <c:pt idx="9">
                  <c:v>40.310330999999991</c:v>
                </c:pt>
                <c:pt idx="10">
                  <c:v>41.274926000000029</c:v>
                </c:pt>
                <c:pt idx="11">
                  <c:v>42.239520999999961</c:v>
                </c:pt>
                <c:pt idx="12">
                  <c:v>43.20411600000002</c:v>
                </c:pt>
              </c:numCache>
            </c:numRef>
          </c:val>
          <c:smooth val="0"/>
          <c:extLst>
            <c:ext xmlns:c16="http://schemas.microsoft.com/office/drawing/2014/chart" uri="{C3380CC4-5D6E-409C-BE32-E72D297353CC}">
              <c16:uniqueId val="{00000003-7139-C549-BE40-12F4EB9B43B4}"/>
            </c:ext>
          </c:extLst>
        </c:ser>
        <c:ser>
          <c:idx val="4"/>
          <c:order val="4"/>
          <c:tx>
            <c:strRef>
              <c:f>'[1]Graphiques fitted values'!$AC$40</c:f>
              <c:strCache>
                <c:ptCount val="1"/>
                <c:pt idx="0">
                  <c:v>Knowledge of the alphabetic principle = 6</c:v>
                </c:pt>
              </c:strCache>
            </c:strRef>
          </c:tx>
          <c:spPr>
            <a:ln w="28575" cap="rnd">
              <a:solidFill>
                <a:schemeClr val="accent1">
                  <a:shade val="92000"/>
                </a:schemeClr>
              </a:solidFill>
              <a:round/>
            </a:ln>
            <a:effectLst/>
          </c:spPr>
          <c:marker>
            <c:symbol val="none"/>
          </c:marker>
          <c:cat>
            <c:numRef>
              <c:f>'[1]Graphiques fitted values'!$C$41:$C$53</c:f>
              <c:numCache>
                <c:formatCode>General</c:formatCode>
                <c:ptCount val="13"/>
                <c:pt idx="0">
                  <c:v>3</c:v>
                </c:pt>
                <c:pt idx="1">
                  <c:v>4</c:v>
                </c:pt>
                <c:pt idx="2">
                  <c:v>5</c:v>
                </c:pt>
                <c:pt idx="3">
                  <c:v>6</c:v>
                </c:pt>
                <c:pt idx="4">
                  <c:v>7</c:v>
                </c:pt>
                <c:pt idx="5">
                  <c:v>8</c:v>
                </c:pt>
                <c:pt idx="6">
                  <c:v>9</c:v>
                </c:pt>
                <c:pt idx="7">
                  <c:v>10</c:v>
                </c:pt>
                <c:pt idx="8">
                  <c:v>11</c:v>
                </c:pt>
                <c:pt idx="9">
                  <c:v>12</c:v>
                </c:pt>
                <c:pt idx="10">
                  <c:v>13</c:v>
                </c:pt>
                <c:pt idx="11">
                  <c:v>14</c:v>
                </c:pt>
                <c:pt idx="12">
                  <c:v>15</c:v>
                </c:pt>
              </c:numCache>
            </c:numRef>
          </c:cat>
          <c:val>
            <c:numRef>
              <c:f>'[1]Graphiques fitted values'!$AC$41:$AC$53</c:f>
              <c:numCache>
                <c:formatCode>General</c:formatCode>
                <c:ptCount val="13"/>
                <c:pt idx="0">
                  <c:v>33.802030000000016</c:v>
                </c:pt>
                <c:pt idx="1">
                  <c:v>34.947781999999989</c:v>
                </c:pt>
                <c:pt idx="2">
                  <c:v>36.093533999999998</c:v>
                </c:pt>
                <c:pt idx="3">
                  <c:v>37.239286000000014</c:v>
                </c:pt>
                <c:pt idx="4">
                  <c:v>38.385038000000016</c:v>
                </c:pt>
                <c:pt idx="5">
                  <c:v>39.530790000000017</c:v>
                </c:pt>
                <c:pt idx="6">
                  <c:v>40.676541999999991</c:v>
                </c:pt>
                <c:pt idx="7">
                  <c:v>41.822293999999985</c:v>
                </c:pt>
                <c:pt idx="8">
                  <c:v>42.968046000000008</c:v>
                </c:pt>
                <c:pt idx="9">
                  <c:v>44.113798000000031</c:v>
                </c:pt>
                <c:pt idx="10">
                  <c:v>45.259550000000004</c:v>
                </c:pt>
                <c:pt idx="11">
                  <c:v>46.405302000000013</c:v>
                </c:pt>
                <c:pt idx="12">
                  <c:v>47.551054000000036</c:v>
                </c:pt>
              </c:numCache>
            </c:numRef>
          </c:val>
          <c:smooth val="0"/>
          <c:extLst>
            <c:ext xmlns:c16="http://schemas.microsoft.com/office/drawing/2014/chart" uri="{C3380CC4-5D6E-409C-BE32-E72D297353CC}">
              <c16:uniqueId val="{00000004-7139-C549-BE40-12F4EB9B43B4}"/>
            </c:ext>
          </c:extLst>
        </c:ser>
        <c:ser>
          <c:idx val="5"/>
          <c:order val="5"/>
          <c:tx>
            <c:strRef>
              <c:f>'[1]Graphiques fitted values'!$AD$40</c:f>
              <c:strCache>
                <c:ptCount val="1"/>
                <c:pt idx="0">
                  <c:v>Knowledge of the alphabetic principle = 7</c:v>
                </c:pt>
              </c:strCache>
            </c:strRef>
          </c:tx>
          <c:spPr>
            <a:ln w="28575" cap="rnd">
              <a:solidFill>
                <a:schemeClr val="accent1">
                  <a:shade val="76000"/>
                </a:schemeClr>
              </a:solidFill>
              <a:round/>
            </a:ln>
            <a:effectLst/>
          </c:spPr>
          <c:marker>
            <c:symbol val="none"/>
          </c:marker>
          <c:cat>
            <c:numRef>
              <c:f>'[1]Graphiques fitted values'!$C$41:$C$53</c:f>
              <c:numCache>
                <c:formatCode>General</c:formatCode>
                <c:ptCount val="13"/>
                <c:pt idx="0">
                  <c:v>3</c:v>
                </c:pt>
                <c:pt idx="1">
                  <c:v>4</c:v>
                </c:pt>
                <c:pt idx="2">
                  <c:v>5</c:v>
                </c:pt>
                <c:pt idx="3">
                  <c:v>6</c:v>
                </c:pt>
                <c:pt idx="4">
                  <c:v>7</c:v>
                </c:pt>
                <c:pt idx="5">
                  <c:v>8</c:v>
                </c:pt>
                <c:pt idx="6">
                  <c:v>9</c:v>
                </c:pt>
                <c:pt idx="7">
                  <c:v>10</c:v>
                </c:pt>
                <c:pt idx="8">
                  <c:v>11</c:v>
                </c:pt>
                <c:pt idx="9">
                  <c:v>12</c:v>
                </c:pt>
                <c:pt idx="10">
                  <c:v>13</c:v>
                </c:pt>
                <c:pt idx="11">
                  <c:v>14</c:v>
                </c:pt>
                <c:pt idx="12">
                  <c:v>15</c:v>
                </c:pt>
              </c:numCache>
            </c:numRef>
          </c:cat>
          <c:val>
            <c:numRef>
              <c:f>'[1]Graphiques fitted values'!$AD$41:$AD$53</c:f>
              <c:numCache>
                <c:formatCode>General</c:formatCode>
                <c:ptCount val="13"/>
                <c:pt idx="0">
                  <c:v>35.975083999999995</c:v>
                </c:pt>
                <c:pt idx="1">
                  <c:v>37.301992999999982</c:v>
                </c:pt>
                <c:pt idx="2">
                  <c:v>38.628901999999982</c:v>
                </c:pt>
                <c:pt idx="3">
                  <c:v>39.95581099999999</c:v>
                </c:pt>
                <c:pt idx="4">
                  <c:v>41.282719999999991</c:v>
                </c:pt>
                <c:pt idx="5">
                  <c:v>42.609628999999991</c:v>
                </c:pt>
                <c:pt idx="6">
                  <c:v>43.936538000000013</c:v>
                </c:pt>
                <c:pt idx="7">
                  <c:v>45.263446999999992</c:v>
                </c:pt>
                <c:pt idx="8">
                  <c:v>46.590355999999986</c:v>
                </c:pt>
                <c:pt idx="9">
                  <c:v>47.917265</c:v>
                </c:pt>
                <c:pt idx="10">
                  <c:v>49.244173999999987</c:v>
                </c:pt>
                <c:pt idx="11">
                  <c:v>50.571083000000016</c:v>
                </c:pt>
                <c:pt idx="12">
                  <c:v>51.897992000000009</c:v>
                </c:pt>
              </c:numCache>
            </c:numRef>
          </c:val>
          <c:smooth val="0"/>
          <c:extLst>
            <c:ext xmlns:c16="http://schemas.microsoft.com/office/drawing/2014/chart" uri="{C3380CC4-5D6E-409C-BE32-E72D297353CC}">
              <c16:uniqueId val="{00000005-7139-C549-BE40-12F4EB9B43B4}"/>
            </c:ext>
          </c:extLst>
        </c:ser>
        <c:ser>
          <c:idx val="6"/>
          <c:order val="6"/>
          <c:tx>
            <c:strRef>
              <c:f>'[1]Graphiques fitted values'!$AE$40</c:f>
              <c:strCache>
                <c:ptCount val="1"/>
                <c:pt idx="0">
                  <c:v>Knowledge of the alphabetic principle = 8</c:v>
                </c:pt>
              </c:strCache>
            </c:strRef>
          </c:tx>
          <c:spPr>
            <a:ln w="28575" cap="rnd">
              <a:solidFill>
                <a:schemeClr val="accent1">
                  <a:shade val="61000"/>
                </a:schemeClr>
              </a:solidFill>
              <a:round/>
            </a:ln>
            <a:effectLst/>
          </c:spPr>
          <c:marker>
            <c:symbol val="none"/>
          </c:marker>
          <c:cat>
            <c:numRef>
              <c:f>'[1]Graphiques fitted values'!$C$41:$C$53</c:f>
              <c:numCache>
                <c:formatCode>General</c:formatCode>
                <c:ptCount val="13"/>
                <c:pt idx="0">
                  <c:v>3</c:v>
                </c:pt>
                <c:pt idx="1">
                  <c:v>4</c:v>
                </c:pt>
                <c:pt idx="2">
                  <c:v>5</c:v>
                </c:pt>
                <c:pt idx="3">
                  <c:v>6</c:v>
                </c:pt>
                <c:pt idx="4">
                  <c:v>7</c:v>
                </c:pt>
                <c:pt idx="5">
                  <c:v>8</c:v>
                </c:pt>
                <c:pt idx="6">
                  <c:v>9</c:v>
                </c:pt>
                <c:pt idx="7">
                  <c:v>10</c:v>
                </c:pt>
                <c:pt idx="8">
                  <c:v>11</c:v>
                </c:pt>
                <c:pt idx="9">
                  <c:v>12</c:v>
                </c:pt>
                <c:pt idx="10">
                  <c:v>13</c:v>
                </c:pt>
                <c:pt idx="11">
                  <c:v>14</c:v>
                </c:pt>
                <c:pt idx="12">
                  <c:v>15</c:v>
                </c:pt>
              </c:numCache>
            </c:numRef>
          </c:cat>
          <c:val>
            <c:numRef>
              <c:f>'[1]Graphiques fitted values'!$AE$41:$AE$53</c:f>
              <c:numCache>
                <c:formatCode>General</c:formatCode>
                <c:ptCount val="13"/>
                <c:pt idx="0">
                  <c:v>38.148137999999996</c:v>
                </c:pt>
                <c:pt idx="1">
                  <c:v>39.656203999999988</c:v>
                </c:pt>
                <c:pt idx="2">
                  <c:v>41.164269999999988</c:v>
                </c:pt>
                <c:pt idx="3">
                  <c:v>42.672336000000001</c:v>
                </c:pt>
                <c:pt idx="4">
                  <c:v>44.180401999999994</c:v>
                </c:pt>
                <c:pt idx="5">
                  <c:v>45.688468000000007</c:v>
                </c:pt>
                <c:pt idx="6">
                  <c:v>47.196534000000021</c:v>
                </c:pt>
                <c:pt idx="7">
                  <c:v>48.704599999999999</c:v>
                </c:pt>
                <c:pt idx="8">
                  <c:v>50.212665999999999</c:v>
                </c:pt>
                <c:pt idx="9">
                  <c:v>51.720732000000019</c:v>
                </c:pt>
                <c:pt idx="10">
                  <c:v>53.228797999999998</c:v>
                </c:pt>
                <c:pt idx="11">
                  <c:v>54.736864000000004</c:v>
                </c:pt>
                <c:pt idx="12">
                  <c:v>56.244930000000004</c:v>
                </c:pt>
              </c:numCache>
            </c:numRef>
          </c:val>
          <c:smooth val="0"/>
          <c:extLst>
            <c:ext xmlns:c16="http://schemas.microsoft.com/office/drawing/2014/chart" uri="{C3380CC4-5D6E-409C-BE32-E72D297353CC}">
              <c16:uniqueId val="{00000006-7139-C549-BE40-12F4EB9B43B4}"/>
            </c:ext>
          </c:extLst>
        </c:ser>
        <c:ser>
          <c:idx val="7"/>
          <c:order val="7"/>
          <c:tx>
            <c:strRef>
              <c:f>'[1]Graphiques fitted values'!$AF$40</c:f>
              <c:strCache>
                <c:ptCount val="1"/>
                <c:pt idx="0">
                  <c:v>Knowledge of the alphabetic principle = 9</c:v>
                </c:pt>
              </c:strCache>
            </c:strRef>
          </c:tx>
          <c:spPr>
            <a:ln w="28575" cap="rnd">
              <a:solidFill>
                <a:schemeClr val="accent1">
                  <a:shade val="45000"/>
                </a:schemeClr>
              </a:solidFill>
              <a:round/>
            </a:ln>
            <a:effectLst/>
          </c:spPr>
          <c:marker>
            <c:symbol val="none"/>
          </c:marker>
          <c:cat>
            <c:numRef>
              <c:f>'[1]Graphiques fitted values'!$C$41:$C$53</c:f>
              <c:numCache>
                <c:formatCode>General</c:formatCode>
                <c:ptCount val="13"/>
                <c:pt idx="0">
                  <c:v>3</c:v>
                </c:pt>
                <c:pt idx="1">
                  <c:v>4</c:v>
                </c:pt>
                <c:pt idx="2">
                  <c:v>5</c:v>
                </c:pt>
                <c:pt idx="3">
                  <c:v>6</c:v>
                </c:pt>
                <c:pt idx="4">
                  <c:v>7</c:v>
                </c:pt>
                <c:pt idx="5">
                  <c:v>8</c:v>
                </c:pt>
                <c:pt idx="6">
                  <c:v>9</c:v>
                </c:pt>
                <c:pt idx="7">
                  <c:v>10</c:v>
                </c:pt>
                <c:pt idx="8">
                  <c:v>11</c:v>
                </c:pt>
                <c:pt idx="9">
                  <c:v>12</c:v>
                </c:pt>
                <c:pt idx="10">
                  <c:v>13</c:v>
                </c:pt>
                <c:pt idx="11">
                  <c:v>14</c:v>
                </c:pt>
                <c:pt idx="12">
                  <c:v>15</c:v>
                </c:pt>
              </c:numCache>
            </c:numRef>
          </c:cat>
          <c:val>
            <c:numRef>
              <c:f>'[1]Graphiques fitted values'!$AF$41:$AF$53</c:f>
              <c:numCache>
                <c:formatCode>General</c:formatCode>
                <c:ptCount val="13"/>
                <c:pt idx="0">
                  <c:v>40.321192000000011</c:v>
                </c:pt>
                <c:pt idx="1">
                  <c:v>42.010415000000009</c:v>
                </c:pt>
                <c:pt idx="2">
                  <c:v>43.699638</c:v>
                </c:pt>
                <c:pt idx="3">
                  <c:v>45.388861000000013</c:v>
                </c:pt>
                <c:pt idx="4">
                  <c:v>47.078084000000011</c:v>
                </c:pt>
                <c:pt idx="5">
                  <c:v>48.767307000000031</c:v>
                </c:pt>
                <c:pt idx="6">
                  <c:v>50.456529999999994</c:v>
                </c:pt>
                <c:pt idx="7">
                  <c:v>52.145752999999999</c:v>
                </c:pt>
                <c:pt idx="8">
                  <c:v>53.834976000000012</c:v>
                </c:pt>
                <c:pt idx="9">
                  <c:v>55.52419900000001</c:v>
                </c:pt>
                <c:pt idx="10">
                  <c:v>57.213421999999973</c:v>
                </c:pt>
                <c:pt idx="11">
                  <c:v>58.902644999999978</c:v>
                </c:pt>
                <c:pt idx="12">
                  <c:v>60.591868000000034</c:v>
                </c:pt>
              </c:numCache>
            </c:numRef>
          </c:val>
          <c:smooth val="0"/>
          <c:extLst>
            <c:ext xmlns:c16="http://schemas.microsoft.com/office/drawing/2014/chart" uri="{C3380CC4-5D6E-409C-BE32-E72D297353CC}">
              <c16:uniqueId val="{00000007-7139-C549-BE40-12F4EB9B43B4}"/>
            </c:ext>
          </c:extLst>
        </c:ser>
        <c:dLbls>
          <c:showLegendKey val="0"/>
          <c:showVal val="0"/>
          <c:showCatName val="0"/>
          <c:showSerName val="0"/>
          <c:showPercent val="0"/>
          <c:showBubbleSize val="0"/>
        </c:dLbls>
        <c:smooth val="0"/>
        <c:axId val="159583184"/>
        <c:axId val="159579024"/>
      </c:lineChart>
      <c:catAx>
        <c:axId val="1595831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fr-FR" sz="1400">
                    <a:solidFill>
                      <a:sysClr val="windowText" lastClr="000000"/>
                    </a:solidFill>
                  </a:rPr>
                  <a:t>Phonemic awareness</a:t>
                </a:r>
              </a:p>
            </c:rich>
          </c:tx>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fr-FR"/>
          </a:p>
        </c:txPr>
        <c:crossAx val="159579024"/>
        <c:crosses val="autoZero"/>
        <c:auto val="1"/>
        <c:lblAlgn val="ctr"/>
        <c:lblOffset val="100"/>
        <c:noMultiLvlLbl val="0"/>
      </c:catAx>
      <c:valAx>
        <c:axId val="159579024"/>
        <c:scaling>
          <c:orientation val="minMax"/>
          <c:max val="80"/>
          <c:min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fr-FR" sz="1400">
                    <a:solidFill>
                      <a:sysClr val="windowText" lastClr="000000"/>
                    </a:solidFill>
                  </a:rPr>
                  <a:t>Words read per minute</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fr-FR"/>
          </a:p>
        </c:txPr>
        <c:crossAx val="159583184"/>
        <c:crosses val="autoZero"/>
        <c:crossBetween val="between"/>
      </c:valAx>
      <c:spPr>
        <a:noFill/>
        <a:ln>
          <a:noFill/>
        </a:ln>
        <a:effectLst/>
      </c:spPr>
    </c:plotArea>
    <c:legend>
      <c:legendPos val="b"/>
      <c:layout>
        <c:manualLayout>
          <c:xMode val="edge"/>
          <c:yMode val="edge"/>
          <c:x val="7.4910662954680712E-2"/>
          <c:y val="0.88009604081179993"/>
          <c:w val="0.87519416928100258"/>
          <c:h val="0.1021656870355994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0" i="0" u="none" strike="noStrike" kern="1200" spc="0" baseline="0">
                <a:solidFill>
                  <a:sysClr val="windowText" lastClr="000000"/>
                </a:solidFill>
              </a:rPr>
              <a:t>Letter knowledge = 7 &amp; Oral comprehension = 14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1"/>
          <c:order val="1"/>
          <c:tx>
            <c:strRef>
              <c:f>'[1]Graphiques fitted values'!$AG$143</c:f>
              <c:strCache>
                <c:ptCount val="1"/>
                <c:pt idx="0">
                  <c:v>Phonemic awareness = 3</c:v>
                </c:pt>
              </c:strCache>
            </c:strRef>
          </c:tx>
          <c:spPr>
            <a:ln w="28575" cap="rnd">
              <a:solidFill>
                <a:srgbClr val="FF0000"/>
              </a:solidFill>
              <a:round/>
            </a:ln>
            <a:effectLst/>
          </c:spPr>
          <c:marker>
            <c:symbol val="none"/>
          </c:marker>
          <c:cat>
            <c:numRef>
              <c:f>[1]Feuil1!$P$192:$P$199</c:f>
              <c:numCache>
                <c:formatCode>General</c:formatCode>
                <c:ptCount val="8"/>
                <c:pt idx="0">
                  <c:v>2</c:v>
                </c:pt>
                <c:pt idx="1">
                  <c:v>3</c:v>
                </c:pt>
                <c:pt idx="2">
                  <c:v>4</c:v>
                </c:pt>
                <c:pt idx="3">
                  <c:v>5</c:v>
                </c:pt>
                <c:pt idx="4">
                  <c:v>6</c:v>
                </c:pt>
                <c:pt idx="5">
                  <c:v>7</c:v>
                </c:pt>
                <c:pt idx="6">
                  <c:v>8</c:v>
                </c:pt>
                <c:pt idx="7">
                  <c:v>9</c:v>
                </c:pt>
              </c:numCache>
            </c:numRef>
          </c:cat>
          <c:val>
            <c:numRef>
              <c:f>'[1]Graphiques fitted values'!$AG$144:$AG$151</c:f>
              <c:numCache>
                <c:formatCode>General</c:formatCode>
                <c:ptCount val="8"/>
                <c:pt idx="0">
                  <c:v>25.109814000000007</c:v>
                </c:pt>
                <c:pt idx="1">
                  <c:v>27.282868000000004</c:v>
                </c:pt>
                <c:pt idx="2">
                  <c:v>29.455922000000005</c:v>
                </c:pt>
                <c:pt idx="3">
                  <c:v>31.628976000000009</c:v>
                </c:pt>
                <c:pt idx="4">
                  <c:v>33.802030000000016</c:v>
                </c:pt>
                <c:pt idx="5">
                  <c:v>35.975083999999995</c:v>
                </c:pt>
                <c:pt idx="6">
                  <c:v>38.148137999999996</c:v>
                </c:pt>
                <c:pt idx="7">
                  <c:v>40.321192000000011</c:v>
                </c:pt>
              </c:numCache>
            </c:numRef>
          </c:val>
          <c:smooth val="0"/>
          <c:extLst>
            <c:ext xmlns:c16="http://schemas.microsoft.com/office/drawing/2014/chart" uri="{C3380CC4-5D6E-409C-BE32-E72D297353CC}">
              <c16:uniqueId val="{00000000-ECDB-B745-9D32-C853A2F199A5}"/>
            </c:ext>
          </c:extLst>
        </c:ser>
        <c:ser>
          <c:idx val="2"/>
          <c:order val="2"/>
          <c:tx>
            <c:strRef>
              <c:f>'[1]Graphiques fitted values'!$AH$143</c:f>
              <c:strCache>
                <c:ptCount val="1"/>
                <c:pt idx="0">
                  <c:v>Phonemic awareness = 4</c:v>
                </c:pt>
              </c:strCache>
            </c:strRef>
          </c:tx>
          <c:spPr>
            <a:ln w="28575" cap="rnd">
              <a:solidFill>
                <a:schemeClr val="accent1">
                  <a:tint val="58000"/>
                </a:schemeClr>
              </a:solidFill>
              <a:round/>
            </a:ln>
            <a:effectLst/>
          </c:spPr>
          <c:marker>
            <c:symbol val="none"/>
          </c:marker>
          <c:cat>
            <c:numRef>
              <c:f>[1]Feuil1!$P$192:$P$199</c:f>
              <c:numCache>
                <c:formatCode>General</c:formatCode>
                <c:ptCount val="8"/>
                <c:pt idx="0">
                  <c:v>2</c:v>
                </c:pt>
                <c:pt idx="1">
                  <c:v>3</c:v>
                </c:pt>
                <c:pt idx="2">
                  <c:v>4</c:v>
                </c:pt>
                <c:pt idx="3">
                  <c:v>5</c:v>
                </c:pt>
                <c:pt idx="4">
                  <c:v>6</c:v>
                </c:pt>
                <c:pt idx="5">
                  <c:v>7</c:v>
                </c:pt>
                <c:pt idx="6">
                  <c:v>8</c:v>
                </c:pt>
                <c:pt idx="7">
                  <c:v>9</c:v>
                </c:pt>
              </c:numCache>
            </c:numRef>
          </c:cat>
          <c:val>
            <c:numRef>
              <c:f>'[1]Graphiques fitted values'!$AH$144:$AH$151</c:f>
              <c:numCache>
                <c:formatCode>General</c:formatCode>
                <c:ptCount val="8"/>
                <c:pt idx="0">
                  <c:v>25.530937999999999</c:v>
                </c:pt>
                <c:pt idx="1">
                  <c:v>27.885149000000006</c:v>
                </c:pt>
                <c:pt idx="2">
                  <c:v>30.239360000000005</c:v>
                </c:pt>
                <c:pt idx="3">
                  <c:v>32.593570999999983</c:v>
                </c:pt>
                <c:pt idx="4">
                  <c:v>34.947781999999989</c:v>
                </c:pt>
                <c:pt idx="5">
                  <c:v>37.301992999999982</c:v>
                </c:pt>
                <c:pt idx="6">
                  <c:v>39.656203999999988</c:v>
                </c:pt>
                <c:pt idx="7">
                  <c:v>42.010415000000009</c:v>
                </c:pt>
              </c:numCache>
            </c:numRef>
          </c:val>
          <c:smooth val="0"/>
          <c:extLst>
            <c:ext xmlns:c16="http://schemas.microsoft.com/office/drawing/2014/chart" uri="{C3380CC4-5D6E-409C-BE32-E72D297353CC}">
              <c16:uniqueId val="{00000001-ECDB-B745-9D32-C853A2F199A5}"/>
            </c:ext>
          </c:extLst>
        </c:ser>
        <c:ser>
          <c:idx val="3"/>
          <c:order val="3"/>
          <c:tx>
            <c:strRef>
              <c:f>'[1]Graphiques fitted values'!$AI$143</c:f>
              <c:strCache>
                <c:ptCount val="1"/>
                <c:pt idx="0">
                  <c:v>Phonemic awareness = 5</c:v>
                </c:pt>
              </c:strCache>
            </c:strRef>
          </c:tx>
          <c:spPr>
            <a:ln w="28575" cap="rnd">
              <a:solidFill>
                <a:schemeClr val="accent1">
                  <a:tint val="68000"/>
                </a:schemeClr>
              </a:solidFill>
              <a:round/>
            </a:ln>
            <a:effectLst/>
          </c:spPr>
          <c:marker>
            <c:symbol val="none"/>
          </c:marker>
          <c:cat>
            <c:numRef>
              <c:f>[1]Feuil1!$P$192:$P$199</c:f>
              <c:numCache>
                <c:formatCode>General</c:formatCode>
                <c:ptCount val="8"/>
                <c:pt idx="0">
                  <c:v>2</c:v>
                </c:pt>
                <c:pt idx="1">
                  <c:v>3</c:v>
                </c:pt>
                <c:pt idx="2">
                  <c:v>4</c:v>
                </c:pt>
                <c:pt idx="3">
                  <c:v>5</c:v>
                </c:pt>
                <c:pt idx="4">
                  <c:v>6</c:v>
                </c:pt>
                <c:pt idx="5">
                  <c:v>7</c:v>
                </c:pt>
                <c:pt idx="6">
                  <c:v>8</c:v>
                </c:pt>
                <c:pt idx="7">
                  <c:v>9</c:v>
                </c:pt>
              </c:numCache>
            </c:numRef>
          </c:cat>
          <c:val>
            <c:numRef>
              <c:f>'[1]Graphiques fitted values'!$AI$144:$AI$151</c:f>
              <c:numCache>
                <c:formatCode>General</c:formatCode>
                <c:ptCount val="8"/>
                <c:pt idx="0">
                  <c:v>25.952061999999998</c:v>
                </c:pt>
                <c:pt idx="1">
                  <c:v>28.487430000000007</c:v>
                </c:pt>
                <c:pt idx="2">
                  <c:v>31.022797999999995</c:v>
                </c:pt>
                <c:pt idx="3">
                  <c:v>33.558166</c:v>
                </c:pt>
                <c:pt idx="4">
                  <c:v>36.093533999999998</c:v>
                </c:pt>
                <c:pt idx="5">
                  <c:v>38.628901999999982</c:v>
                </c:pt>
                <c:pt idx="6">
                  <c:v>41.164269999999988</c:v>
                </c:pt>
                <c:pt idx="7">
                  <c:v>43.699638</c:v>
                </c:pt>
              </c:numCache>
            </c:numRef>
          </c:val>
          <c:smooth val="0"/>
          <c:extLst>
            <c:ext xmlns:c16="http://schemas.microsoft.com/office/drawing/2014/chart" uri="{C3380CC4-5D6E-409C-BE32-E72D297353CC}">
              <c16:uniqueId val="{00000002-ECDB-B745-9D32-C853A2F199A5}"/>
            </c:ext>
          </c:extLst>
        </c:ser>
        <c:ser>
          <c:idx val="4"/>
          <c:order val="4"/>
          <c:tx>
            <c:strRef>
              <c:f>'[1]Graphiques fitted values'!$AJ$143</c:f>
              <c:strCache>
                <c:ptCount val="1"/>
                <c:pt idx="0">
                  <c:v>Phonemic awareness = 6</c:v>
                </c:pt>
              </c:strCache>
            </c:strRef>
          </c:tx>
          <c:spPr>
            <a:ln w="28575" cap="rnd">
              <a:solidFill>
                <a:schemeClr val="accent1">
                  <a:tint val="77000"/>
                </a:schemeClr>
              </a:solidFill>
              <a:round/>
            </a:ln>
            <a:effectLst/>
          </c:spPr>
          <c:marker>
            <c:symbol val="none"/>
          </c:marker>
          <c:cat>
            <c:numRef>
              <c:f>[1]Feuil1!$P$192:$P$199</c:f>
              <c:numCache>
                <c:formatCode>General</c:formatCode>
                <c:ptCount val="8"/>
                <c:pt idx="0">
                  <c:v>2</c:v>
                </c:pt>
                <c:pt idx="1">
                  <c:v>3</c:v>
                </c:pt>
                <c:pt idx="2">
                  <c:v>4</c:v>
                </c:pt>
                <c:pt idx="3">
                  <c:v>5</c:v>
                </c:pt>
                <c:pt idx="4">
                  <c:v>6</c:v>
                </c:pt>
                <c:pt idx="5">
                  <c:v>7</c:v>
                </c:pt>
                <c:pt idx="6">
                  <c:v>8</c:v>
                </c:pt>
                <c:pt idx="7">
                  <c:v>9</c:v>
                </c:pt>
              </c:numCache>
            </c:numRef>
          </c:cat>
          <c:val>
            <c:numRef>
              <c:f>'[1]Graphiques fitted values'!$AJ$144:$AJ$151</c:f>
              <c:numCache>
                <c:formatCode>General</c:formatCode>
                <c:ptCount val="8"/>
                <c:pt idx="0">
                  <c:v>26.373185999999997</c:v>
                </c:pt>
                <c:pt idx="1">
                  <c:v>29.089711000000012</c:v>
                </c:pt>
                <c:pt idx="2">
                  <c:v>31.806236000000006</c:v>
                </c:pt>
                <c:pt idx="3">
                  <c:v>34.522761000000003</c:v>
                </c:pt>
                <c:pt idx="4">
                  <c:v>37.239286000000014</c:v>
                </c:pt>
                <c:pt idx="5">
                  <c:v>39.95581099999999</c:v>
                </c:pt>
                <c:pt idx="6">
                  <c:v>42.672336000000001</c:v>
                </c:pt>
                <c:pt idx="7">
                  <c:v>45.388861000000013</c:v>
                </c:pt>
              </c:numCache>
            </c:numRef>
          </c:val>
          <c:smooth val="0"/>
          <c:extLst>
            <c:ext xmlns:c16="http://schemas.microsoft.com/office/drawing/2014/chart" uri="{C3380CC4-5D6E-409C-BE32-E72D297353CC}">
              <c16:uniqueId val="{00000003-ECDB-B745-9D32-C853A2F199A5}"/>
            </c:ext>
          </c:extLst>
        </c:ser>
        <c:ser>
          <c:idx val="5"/>
          <c:order val="5"/>
          <c:tx>
            <c:strRef>
              <c:f>'[1]Graphiques fitted values'!$AK$143</c:f>
              <c:strCache>
                <c:ptCount val="1"/>
                <c:pt idx="0">
                  <c:v>Phonemic awareness = 7</c:v>
                </c:pt>
              </c:strCache>
            </c:strRef>
          </c:tx>
          <c:spPr>
            <a:ln w="28575" cap="rnd">
              <a:solidFill>
                <a:schemeClr val="accent1">
                  <a:tint val="86000"/>
                </a:schemeClr>
              </a:solidFill>
              <a:round/>
            </a:ln>
            <a:effectLst/>
          </c:spPr>
          <c:marker>
            <c:symbol val="none"/>
          </c:marker>
          <c:cat>
            <c:numRef>
              <c:f>[1]Feuil1!$P$192:$P$199</c:f>
              <c:numCache>
                <c:formatCode>General</c:formatCode>
                <c:ptCount val="8"/>
                <c:pt idx="0">
                  <c:v>2</c:v>
                </c:pt>
                <c:pt idx="1">
                  <c:v>3</c:v>
                </c:pt>
                <c:pt idx="2">
                  <c:v>4</c:v>
                </c:pt>
                <c:pt idx="3">
                  <c:v>5</c:v>
                </c:pt>
                <c:pt idx="4">
                  <c:v>6</c:v>
                </c:pt>
                <c:pt idx="5">
                  <c:v>7</c:v>
                </c:pt>
                <c:pt idx="6">
                  <c:v>8</c:v>
                </c:pt>
                <c:pt idx="7">
                  <c:v>9</c:v>
                </c:pt>
              </c:numCache>
            </c:numRef>
          </c:cat>
          <c:val>
            <c:numRef>
              <c:f>'[1]Graphiques fitted values'!$AK$144:$AK$151</c:f>
              <c:numCache>
                <c:formatCode>General</c:formatCode>
                <c:ptCount val="8"/>
                <c:pt idx="0">
                  <c:v>26.794310000000003</c:v>
                </c:pt>
                <c:pt idx="1">
                  <c:v>29.69199200000001</c:v>
                </c:pt>
                <c:pt idx="2">
                  <c:v>32.589674000000002</c:v>
                </c:pt>
                <c:pt idx="3">
                  <c:v>35.487355999999984</c:v>
                </c:pt>
                <c:pt idx="4">
                  <c:v>38.385038000000016</c:v>
                </c:pt>
                <c:pt idx="5">
                  <c:v>41.282719999999991</c:v>
                </c:pt>
                <c:pt idx="6">
                  <c:v>44.180401999999994</c:v>
                </c:pt>
                <c:pt idx="7">
                  <c:v>47.078084000000011</c:v>
                </c:pt>
              </c:numCache>
            </c:numRef>
          </c:val>
          <c:smooth val="0"/>
          <c:extLst>
            <c:ext xmlns:c16="http://schemas.microsoft.com/office/drawing/2014/chart" uri="{C3380CC4-5D6E-409C-BE32-E72D297353CC}">
              <c16:uniqueId val="{00000004-ECDB-B745-9D32-C853A2F199A5}"/>
            </c:ext>
          </c:extLst>
        </c:ser>
        <c:ser>
          <c:idx val="6"/>
          <c:order val="6"/>
          <c:tx>
            <c:strRef>
              <c:f>'[1]Graphiques fitted values'!$AL$143</c:f>
              <c:strCache>
                <c:ptCount val="1"/>
                <c:pt idx="0">
                  <c:v>Phonemic awareness = 8</c:v>
                </c:pt>
              </c:strCache>
            </c:strRef>
          </c:tx>
          <c:spPr>
            <a:ln w="28575" cap="rnd">
              <a:solidFill>
                <a:schemeClr val="accent1">
                  <a:tint val="96000"/>
                </a:schemeClr>
              </a:solidFill>
              <a:round/>
            </a:ln>
            <a:effectLst/>
          </c:spPr>
          <c:marker>
            <c:symbol val="none"/>
          </c:marker>
          <c:cat>
            <c:numRef>
              <c:f>[1]Feuil1!$P$192:$P$199</c:f>
              <c:numCache>
                <c:formatCode>General</c:formatCode>
                <c:ptCount val="8"/>
                <c:pt idx="0">
                  <c:v>2</c:v>
                </c:pt>
                <c:pt idx="1">
                  <c:v>3</c:v>
                </c:pt>
                <c:pt idx="2">
                  <c:v>4</c:v>
                </c:pt>
                <c:pt idx="3">
                  <c:v>5</c:v>
                </c:pt>
                <c:pt idx="4">
                  <c:v>6</c:v>
                </c:pt>
                <c:pt idx="5">
                  <c:v>7</c:v>
                </c:pt>
                <c:pt idx="6">
                  <c:v>8</c:v>
                </c:pt>
                <c:pt idx="7">
                  <c:v>9</c:v>
                </c:pt>
              </c:numCache>
            </c:numRef>
          </c:cat>
          <c:val>
            <c:numRef>
              <c:f>'[1]Graphiques fitted values'!$AL$144:$AL$151</c:f>
              <c:numCache>
                <c:formatCode>General</c:formatCode>
                <c:ptCount val="8"/>
                <c:pt idx="0">
                  <c:v>27.215433999999995</c:v>
                </c:pt>
                <c:pt idx="1">
                  <c:v>30.294273</c:v>
                </c:pt>
                <c:pt idx="2">
                  <c:v>33.373111999999992</c:v>
                </c:pt>
                <c:pt idx="3">
                  <c:v>36.451951000000008</c:v>
                </c:pt>
                <c:pt idx="4">
                  <c:v>39.530790000000017</c:v>
                </c:pt>
                <c:pt idx="5">
                  <c:v>42.609628999999991</c:v>
                </c:pt>
                <c:pt idx="6">
                  <c:v>45.688468000000007</c:v>
                </c:pt>
                <c:pt idx="7">
                  <c:v>48.767307000000031</c:v>
                </c:pt>
              </c:numCache>
            </c:numRef>
          </c:val>
          <c:smooth val="0"/>
          <c:extLst>
            <c:ext xmlns:c16="http://schemas.microsoft.com/office/drawing/2014/chart" uri="{C3380CC4-5D6E-409C-BE32-E72D297353CC}">
              <c16:uniqueId val="{00000005-ECDB-B745-9D32-C853A2F199A5}"/>
            </c:ext>
          </c:extLst>
        </c:ser>
        <c:ser>
          <c:idx val="7"/>
          <c:order val="7"/>
          <c:tx>
            <c:strRef>
              <c:f>'[1]Graphiques fitted values'!$AM$143</c:f>
              <c:strCache>
                <c:ptCount val="1"/>
                <c:pt idx="0">
                  <c:v>Phonemic awareness = 9</c:v>
                </c:pt>
              </c:strCache>
            </c:strRef>
          </c:tx>
          <c:spPr>
            <a:ln w="28575" cap="rnd">
              <a:solidFill>
                <a:schemeClr val="accent1">
                  <a:shade val="95000"/>
                </a:schemeClr>
              </a:solidFill>
              <a:round/>
            </a:ln>
            <a:effectLst/>
          </c:spPr>
          <c:marker>
            <c:symbol val="none"/>
          </c:marker>
          <c:cat>
            <c:numRef>
              <c:f>[1]Feuil1!$P$192:$P$199</c:f>
              <c:numCache>
                <c:formatCode>General</c:formatCode>
                <c:ptCount val="8"/>
                <c:pt idx="0">
                  <c:v>2</c:v>
                </c:pt>
                <c:pt idx="1">
                  <c:v>3</c:v>
                </c:pt>
                <c:pt idx="2">
                  <c:v>4</c:v>
                </c:pt>
                <c:pt idx="3">
                  <c:v>5</c:v>
                </c:pt>
                <c:pt idx="4">
                  <c:v>6</c:v>
                </c:pt>
                <c:pt idx="5">
                  <c:v>7</c:v>
                </c:pt>
                <c:pt idx="6">
                  <c:v>8</c:v>
                </c:pt>
                <c:pt idx="7">
                  <c:v>9</c:v>
                </c:pt>
              </c:numCache>
            </c:numRef>
          </c:cat>
          <c:val>
            <c:numRef>
              <c:f>'[1]Graphiques fitted values'!$AM$144:$AM$151</c:f>
              <c:numCache>
                <c:formatCode>General</c:formatCode>
                <c:ptCount val="8"/>
                <c:pt idx="0">
                  <c:v>27.63655799999998</c:v>
                </c:pt>
                <c:pt idx="1">
                  <c:v>30.896554000000013</c:v>
                </c:pt>
                <c:pt idx="2">
                  <c:v>34.156549999999996</c:v>
                </c:pt>
                <c:pt idx="3">
                  <c:v>37.416545999999997</c:v>
                </c:pt>
                <c:pt idx="4">
                  <c:v>40.676541999999991</c:v>
                </c:pt>
                <c:pt idx="5">
                  <c:v>43.936538000000013</c:v>
                </c:pt>
                <c:pt idx="6">
                  <c:v>47.196534000000021</c:v>
                </c:pt>
                <c:pt idx="7">
                  <c:v>50.456529999999994</c:v>
                </c:pt>
              </c:numCache>
            </c:numRef>
          </c:val>
          <c:smooth val="0"/>
          <c:extLst>
            <c:ext xmlns:c16="http://schemas.microsoft.com/office/drawing/2014/chart" uri="{C3380CC4-5D6E-409C-BE32-E72D297353CC}">
              <c16:uniqueId val="{00000006-ECDB-B745-9D32-C853A2F199A5}"/>
            </c:ext>
          </c:extLst>
        </c:ser>
        <c:ser>
          <c:idx val="8"/>
          <c:order val="8"/>
          <c:tx>
            <c:strRef>
              <c:f>'[1]Graphiques fitted values'!$AN$143</c:f>
              <c:strCache>
                <c:ptCount val="1"/>
                <c:pt idx="0">
                  <c:v>Phonemic awareness = 10</c:v>
                </c:pt>
              </c:strCache>
            </c:strRef>
          </c:tx>
          <c:spPr>
            <a:ln w="28575" cap="rnd">
              <a:solidFill>
                <a:schemeClr val="accent1">
                  <a:shade val="86000"/>
                </a:schemeClr>
              </a:solidFill>
              <a:round/>
            </a:ln>
            <a:effectLst/>
          </c:spPr>
          <c:marker>
            <c:symbol val="none"/>
          </c:marker>
          <c:cat>
            <c:numRef>
              <c:f>[1]Feuil1!$P$192:$P$199</c:f>
              <c:numCache>
                <c:formatCode>General</c:formatCode>
                <c:ptCount val="8"/>
                <c:pt idx="0">
                  <c:v>2</c:v>
                </c:pt>
                <c:pt idx="1">
                  <c:v>3</c:v>
                </c:pt>
                <c:pt idx="2">
                  <c:v>4</c:v>
                </c:pt>
                <c:pt idx="3">
                  <c:v>5</c:v>
                </c:pt>
                <c:pt idx="4">
                  <c:v>6</c:v>
                </c:pt>
                <c:pt idx="5">
                  <c:v>7</c:v>
                </c:pt>
                <c:pt idx="6">
                  <c:v>8</c:v>
                </c:pt>
                <c:pt idx="7">
                  <c:v>9</c:v>
                </c:pt>
              </c:numCache>
            </c:numRef>
          </c:cat>
          <c:val>
            <c:numRef>
              <c:f>'[1]Graphiques fitted values'!$AN$144:$AN$151</c:f>
              <c:numCache>
                <c:formatCode>General</c:formatCode>
                <c:ptCount val="8"/>
                <c:pt idx="0">
                  <c:v>28.057681999999982</c:v>
                </c:pt>
                <c:pt idx="1">
                  <c:v>31.498835000000003</c:v>
                </c:pt>
                <c:pt idx="2">
                  <c:v>34.939988</c:v>
                </c:pt>
                <c:pt idx="3">
                  <c:v>38.381140999999978</c:v>
                </c:pt>
                <c:pt idx="4">
                  <c:v>41.822293999999985</c:v>
                </c:pt>
                <c:pt idx="5">
                  <c:v>45.263446999999992</c:v>
                </c:pt>
                <c:pt idx="6">
                  <c:v>48.704599999999999</c:v>
                </c:pt>
                <c:pt idx="7">
                  <c:v>52.145752999999999</c:v>
                </c:pt>
              </c:numCache>
            </c:numRef>
          </c:val>
          <c:smooth val="0"/>
          <c:extLst>
            <c:ext xmlns:c16="http://schemas.microsoft.com/office/drawing/2014/chart" uri="{C3380CC4-5D6E-409C-BE32-E72D297353CC}">
              <c16:uniqueId val="{00000007-ECDB-B745-9D32-C853A2F199A5}"/>
            </c:ext>
          </c:extLst>
        </c:ser>
        <c:ser>
          <c:idx val="9"/>
          <c:order val="9"/>
          <c:tx>
            <c:strRef>
              <c:f>'[1]Graphiques fitted values'!$AO$143</c:f>
              <c:strCache>
                <c:ptCount val="1"/>
                <c:pt idx="0">
                  <c:v>Phonemic awareness = 11</c:v>
                </c:pt>
              </c:strCache>
            </c:strRef>
          </c:tx>
          <c:spPr>
            <a:ln w="28575" cap="rnd">
              <a:solidFill>
                <a:schemeClr val="accent1">
                  <a:shade val="76000"/>
                </a:schemeClr>
              </a:solidFill>
              <a:round/>
            </a:ln>
            <a:effectLst/>
          </c:spPr>
          <c:marker>
            <c:symbol val="none"/>
          </c:marker>
          <c:cat>
            <c:numRef>
              <c:f>[1]Feuil1!$P$192:$P$199</c:f>
              <c:numCache>
                <c:formatCode>General</c:formatCode>
                <c:ptCount val="8"/>
                <c:pt idx="0">
                  <c:v>2</c:v>
                </c:pt>
                <c:pt idx="1">
                  <c:v>3</c:v>
                </c:pt>
                <c:pt idx="2">
                  <c:v>4</c:v>
                </c:pt>
                <c:pt idx="3">
                  <c:v>5</c:v>
                </c:pt>
                <c:pt idx="4">
                  <c:v>6</c:v>
                </c:pt>
                <c:pt idx="5">
                  <c:v>7</c:v>
                </c:pt>
                <c:pt idx="6">
                  <c:v>8</c:v>
                </c:pt>
                <c:pt idx="7">
                  <c:v>9</c:v>
                </c:pt>
              </c:numCache>
            </c:numRef>
          </c:cat>
          <c:val>
            <c:numRef>
              <c:f>'[1]Graphiques fitted values'!$AO$144:$AO$151</c:f>
              <c:numCache>
                <c:formatCode>General</c:formatCode>
                <c:ptCount val="8"/>
                <c:pt idx="0">
                  <c:v>28.478805999999985</c:v>
                </c:pt>
                <c:pt idx="1">
                  <c:v>32.101116000000005</c:v>
                </c:pt>
                <c:pt idx="2">
                  <c:v>35.723425999999989</c:v>
                </c:pt>
                <c:pt idx="3">
                  <c:v>39.345736000000002</c:v>
                </c:pt>
                <c:pt idx="4">
                  <c:v>42.968046000000008</c:v>
                </c:pt>
                <c:pt idx="5">
                  <c:v>46.590355999999986</c:v>
                </c:pt>
                <c:pt idx="6">
                  <c:v>50.212665999999999</c:v>
                </c:pt>
                <c:pt idx="7">
                  <c:v>53.834976000000012</c:v>
                </c:pt>
              </c:numCache>
            </c:numRef>
          </c:val>
          <c:smooth val="0"/>
          <c:extLst>
            <c:ext xmlns:c16="http://schemas.microsoft.com/office/drawing/2014/chart" uri="{C3380CC4-5D6E-409C-BE32-E72D297353CC}">
              <c16:uniqueId val="{00000008-ECDB-B745-9D32-C853A2F199A5}"/>
            </c:ext>
          </c:extLst>
        </c:ser>
        <c:ser>
          <c:idx val="10"/>
          <c:order val="10"/>
          <c:tx>
            <c:strRef>
              <c:f>'[1]Graphiques fitted values'!$AP$143</c:f>
              <c:strCache>
                <c:ptCount val="1"/>
                <c:pt idx="0">
                  <c:v>Phonemic awareness = 12</c:v>
                </c:pt>
              </c:strCache>
            </c:strRef>
          </c:tx>
          <c:spPr>
            <a:ln w="28575" cap="rnd">
              <a:solidFill>
                <a:schemeClr val="accent1">
                  <a:shade val="67000"/>
                </a:schemeClr>
              </a:solidFill>
              <a:round/>
            </a:ln>
            <a:effectLst/>
          </c:spPr>
          <c:marker>
            <c:symbol val="none"/>
          </c:marker>
          <c:cat>
            <c:numRef>
              <c:f>[1]Feuil1!$P$192:$P$199</c:f>
              <c:numCache>
                <c:formatCode>General</c:formatCode>
                <c:ptCount val="8"/>
                <c:pt idx="0">
                  <c:v>2</c:v>
                </c:pt>
                <c:pt idx="1">
                  <c:v>3</c:v>
                </c:pt>
                <c:pt idx="2">
                  <c:v>4</c:v>
                </c:pt>
                <c:pt idx="3">
                  <c:v>5</c:v>
                </c:pt>
                <c:pt idx="4">
                  <c:v>6</c:v>
                </c:pt>
                <c:pt idx="5">
                  <c:v>7</c:v>
                </c:pt>
                <c:pt idx="6">
                  <c:v>8</c:v>
                </c:pt>
                <c:pt idx="7">
                  <c:v>9</c:v>
                </c:pt>
              </c:numCache>
            </c:numRef>
          </c:cat>
          <c:val>
            <c:numRef>
              <c:f>'[1]Graphiques fitted values'!$AP$144:$AP$151</c:f>
              <c:numCache>
                <c:formatCode>General</c:formatCode>
                <c:ptCount val="8"/>
                <c:pt idx="0">
                  <c:v>28.899930000000001</c:v>
                </c:pt>
                <c:pt idx="1">
                  <c:v>32.703397000000017</c:v>
                </c:pt>
                <c:pt idx="2">
                  <c:v>36.506864000000007</c:v>
                </c:pt>
                <c:pt idx="3">
                  <c:v>40.310330999999991</c:v>
                </c:pt>
                <c:pt idx="4">
                  <c:v>44.113798000000031</c:v>
                </c:pt>
                <c:pt idx="5">
                  <c:v>47.917265</c:v>
                </c:pt>
                <c:pt idx="6">
                  <c:v>51.720732000000019</c:v>
                </c:pt>
                <c:pt idx="7">
                  <c:v>55.52419900000001</c:v>
                </c:pt>
              </c:numCache>
            </c:numRef>
          </c:val>
          <c:smooth val="0"/>
          <c:extLst>
            <c:ext xmlns:c16="http://schemas.microsoft.com/office/drawing/2014/chart" uri="{C3380CC4-5D6E-409C-BE32-E72D297353CC}">
              <c16:uniqueId val="{00000009-ECDB-B745-9D32-C853A2F199A5}"/>
            </c:ext>
          </c:extLst>
        </c:ser>
        <c:ser>
          <c:idx val="11"/>
          <c:order val="11"/>
          <c:tx>
            <c:strRef>
              <c:f>'[1]Graphiques fitted values'!$AQ$143</c:f>
              <c:strCache>
                <c:ptCount val="1"/>
                <c:pt idx="0">
                  <c:v>Phonemic awareness = 13</c:v>
                </c:pt>
              </c:strCache>
            </c:strRef>
          </c:tx>
          <c:spPr>
            <a:ln w="28575" cap="rnd">
              <a:solidFill>
                <a:schemeClr val="accent1">
                  <a:shade val="58000"/>
                </a:schemeClr>
              </a:solidFill>
              <a:round/>
            </a:ln>
            <a:effectLst/>
          </c:spPr>
          <c:marker>
            <c:symbol val="none"/>
          </c:marker>
          <c:cat>
            <c:numRef>
              <c:f>[1]Feuil1!$P$192:$P$199</c:f>
              <c:numCache>
                <c:formatCode>General</c:formatCode>
                <c:ptCount val="8"/>
                <c:pt idx="0">
                  <c:v>2</c:v>
                </c:pt>
                <c:pt idx="1">
                  <c:v>3</c:v>
                </c:pt>
                <c:pt idx="2">
                  <c:v>4</c:v>
                </c:pt>
                <c:pt idx="3">
                  <c:v>5</c:v>
                </c:pt>
                <c:pt idx="4">
                  <c:v>6</c:v>
                </c:pt>
                <c:pt idx="5">
                  <c:v>7</c:v>
                </c:pt>
                <c:pt idx="6">
                  <c:v>8</c:v>
                </c:pt>
                <c:pt idx="7">
                  <c:v>9</c:v>
                </c:pt>
              </c:numCache>
            </c:numRef>
          </c:cat>
          <c:val>
            <c:numRef>
              <c:f>'[1]Graphiques fitted values'!$AQ$144:$AQ$151</c:f>
              <c:numCache>
                <c:formatCode>General</c:formatCode>
                <c:ptCount val="8"/>
                <c:pt idx="0">
                  <c:v>29.321053999999997</c:v>
                </c:pt>
                <c:pt idx="1">
                  <c:v>33.305678</c:v>
                </c:pt>
                <c:pt idx="2">
                  <c:v>37.290301999999997</c:v>
                </c:pt>
                <c:pt idx="3">
                  <c:v>41.274926000000029</c:v>
                </c:pt>
                <c:pt idx="4">
                  <c:v>45.259550000000004</c:v>
                </c:pt>
                <c:pt idx="5">
                  <c:v>49.244173999999987</c:v>
                </c:pt>
                <c:pt idx="6">
                  <c:v>53.228797999999998</c:v>
                </c:pt>
                <c:pt idx="7">
                  <c:v>57.213421999999973</c:v>
                </c:pt>
              </c:numCache>
            </c:numRef>
          </c:val>
          <c:smooth val="0"/>
          <c:extLst>
            <c:ext xmlns:c16="http://schemas.microsoft.com/office/drawing/2014/chart" uri="{C3380CC4-5D6E-409C-BE32-E72D297353CC}">
              <c16:uniqueId val="{0000000A-ECDB-B745-9D32-C853A2F199A5}"/>
            </c:ext>
          </c:extLst>
        </c:ser>
        <c:ser>
          <c:idx val="12"/>
          <c:order val="12"/>
          <c:tx>
            <c:strRef>
              <c:f>'[1]Graphiques fitted values'!$AR$143</c:f>
              <c:strCache>
                <c:ptCount val="1"/>
                <c:pt idx="0">
                  <c:v>Phonemic awareness = 14</c:v>
                </c:pt>
              </c:strCache>
            </c:strRef>
          </c:tx>
          <c:spPr>
            <a:ln w="28575" cap="rnd">
              <a:solidFill>
                <a:schemeClr val="accent1">
                  <a:shade val="48000"/>
                </a:schemeClr>
              </a:solidFill>
              <a:round/>
            </a:ln>
            <a:effectLst/>
          </c:spPr>
          <c:marker>
            <c:symbol val="none"/>
          </c:marker>
          <c:cat>
            <c:numRef>
              <c:f>[1]Feuil1!$P$192:$P$199</c:f>
              <c:numCache>
                <c:formatCode>General</c:formatCode>
                <c:ptCount val="8"/>
                <c:pt idx="0">
                  <c:v>2</c:v>
                </c:pt>
                <c:pt idx="1">
                  <c:v>3</c:v>
                </c:pt>
                <c:pt idx="2">
                  <c:v>4</c:v>
                </c:pt>
                <c:pt idx="3">
                  <c:v>5</c:v>
                </c:pt>
                <c:pt idx="4">
                  <c:v>6</c:v>
                </c:pt>
                <c:pt idx="5">
                  <c:v>7</c:v>
                </c:pt>
                <c:pt idx="6">
                  <c:v>8</c:v>
                </c:pt>
                <c:pt idx="7">
                  <c:v>9</c:v>
                </c:pt>
              </c:numCache>
            </c:numRef>
          </c:cat>
          <c:val>
            <c:numRef>
              <c:f>'[1]Graphiques fitted values'!$AR$144:$AR$151</c:f>
              <c:numCache>
                <c:formatCode>General</c:formatCode>
                <c:ptCount val="8"/>
                <c:pt idx="0">
                  <c:v>29.742177999999996</c:v>
                </c:pt>
                <c:pt idx="1">
                  <c:v>33.907959000000005</c:v>
                </c:pt>
                <c:pt idx="2">
                  <c:v>38.073740000000001</c:v>
                </c:pt>
                <c:pt idx="3">
                  <c:v>42.239520999999961</c:v>
                </c:pt>
                <c:pt idx="4">
                  <c:v>46.405302000000013</c:v>
                </c:pt>
                <c:pt idx="5">
                  <c:v>50.571083000000016</c:v>
                </c:pt>
                <c:pt idx="6">
                  <c:v>54.736864000000004</c:v>
                </c:pt>
                <c:pt idx="7">
                  <c:v>58.902644999999978</c:v>
                </c:pt>
              </c:numCache>
            </c:numRef>
          </c:val>
          <c:smooth val="0"/>
          <c:extLst>
            <c:ext xmlns:c16="http://schemas.microsoft.com/office/drawing/2014/chart" uri="{C3380CC4-5D6E-409C-BE32-E72D297353CC}">
              <c16:uniqueId val="{0000000B-ECDB-B745-9D32-C853A2F199A5}"/>
            </c:ext>
          </c:extLst>
        </c:ser>
        <c:ser>
          <c:idx val="13"/>
          <c:order val="13"/>
          <c:tx>
            <c:strRef>
              <c:f>'[1]Graphiques fitted values'!$AS$143</c:f>
              <c:strCache>
                <c:ptCount val="1"/>
                <c:pt idx="0">
                  <c:v>Phonemic awareness = 15</c:v>
                </c:pt>
              </c:strCache>
            </c:strRef>
          </c:tx>
          <c:spPr>
            <a:ln w="28575" cap="rnd">
              <a:solidFill>
                <a:schemeClr val="accent1">
                  <a:shade val="39000"/>
                </a:schemeClr>
              </a:solidFill>
              <a:round/>
            </a:ln>
            <a:effectLst/>
          </c:spPr>
          <c:marker>
            <c:symbol val="none"/>
          </c:marker>
          <c:cat>
            <c:numRef>
              <c:f>[1]Feuil1!$P$192:$P$199</c:f>
              <c:numCache>
                <c:formatCode>General</c:formatCode>
                <c:ptCount val="8"/>
                <c:pt idx="0">
                  <c:v>2</c:v>
                </c:pt>
                <c:pt idx="1">
                  <c:v>3</c:v>
                </c:pt>
                <c:pt idx="2">
                  <c:v>4</c:v>
                </c:pt>
                <c:pt idx="3">
                  <c:v>5</c:v>
                </c:pt>
                <c:pt idx="4">
                  <c:v>6</c:v>
                </c:pt>
                <c:pt idx="5">
                  <c:v>7</c:v>
                </c:pt>
                <c:pt idx="6">
                  <c:v>8</c:v>
                </c:pt>
                <c:pt idx="7">
                  <c:v>9</c:v>
                </c:pt>
              </c:numCache>
            </c:numRef>
          </c:cat>
          <c:val>
            <c:numRef>
              <c:f>'[1]Graphiques fitted values'!$AS$144:$AS$151</c:f>
              <c:numCache>
                <c:formatCode>General</c:formatCode>
                <c:ptCount val="8"/>
                <c:pt idx="0">
                  <c:v>30.163302000000012</c:v>
                </c:pt>
                <c:pt idx="1">
                  <c:v>34.510240000000024</c:v>
                </c:pt>
                <c:pt idx="2">
                  <c:v>38.85717799999999</c:v>
                </c:pt>
                <c:pt idx="3">
                  <c:v>43.20411600000002</c:v>
                </c:pt>
                <c:pt idx="4">
                  <c:v>47.551054000000036</c:v>
                </c:pt>
                <c:pt idx="5">
                  <c:v>51.897992000000009</c:v>
                </c:pt>
                <c:pt idx="6">
                  <c:v>56.244930000000004</c:v>
                </c:pt>
                <c:pt idx="7">
                  <c:v>60.591868000000034</c:v>
                </c:pt>
              </c:numCache>
            </c:numRef>
          </c:val>
          <c:smooth val="0"/>
          <c:extLst>
            <c:ext xmlns:c16="http://schemas.microsoft.com/office/drawing/2014/chart" uri="{C3380CC4-5D6E-409C-BE32-E72D297353CC}">
              <c16:uniqueId val="{0000000C-ECDB-B745-9D32-C853A2F199A5}"/>
            </c:ext>
          </c:extLst>
        </c:ser>
        <c:dLbls>
          <c:showLegendKey val="0"/>
          <c:showVal val="0"/>
          <c:showCatName val="0"/>
          <c:showSerName val="0"/>
          <c:showPercent val="0"/>
          <c:showBubbleSize val="0"/>
        </c:dLbls>
        <c:smooth val="0"/>
        <c:axId val="469725520"/>
        <c:axId val="469724688"/>
        <c:extLst>
          <c:ext xmlns:c15="http://schemas.microsoft.com/office/drawing/2012/chart" uri="{02D57815-91ED-43cb-92C2-25804820EDAC}">
            <c15:filteredLineSeries>
              <c15:ser>
                <c:idx val="0"/>
                <c:order val="0"/>
                <c:tx>
                  <c:strRef>
                    <c:extLst>
                      <c:ext uri="{02D57815-91ED-43cb-92C2-25804820EDAC}">
                        <c15:formulaRef>
                          <c15:sqref>[1]Feuil1!$P$191</c15:sqref>
                        </c15:formulaRef>
                      </c:ext>
                    </c:extLst>
                    <c:strCache>
                      <c:ptCount val="1"/>
                      <c:pt idx="0">
                        <c:v>Grapho-phonemic awareness</c:v>
                      </c:pt>
                    </c:strCache>
                  </c:strRef>
                </c:tx>
                <c:spPr>
                  <a:ln w="28575" cap="rnd">
                    <a:solidFill>
                      <a:schemeClr val="accent1">
                        <a:tint val="40000"/>
                      </a:schemeClr>
                    </a:solidFill>
                    <a:round/>
                  </a:ln>
                  <a:effectLst/>
                </c:spPr>
                <c:marker>
                  <c:symbol val="none"/>
                </c:marker>
                <c:cat>
                  <c:numRef>
                    <c:extLst>
                      <c:ext uri="{02D57815-91ED-43cb-92C2-25804820EDAC}">
                        <c15:formulaRef>
                          <c15:sqref>[1]Feuil1!$P$192:$P$199</c15:sqref>
                        </c15:formulaRef>
                      </c:ext>
                    </c:extLst>
                    <c:numCache>
                      <c:formatCode>General</c:formatCode>
                      <c:ptCount val="8"/>
                      <c:pt idx="0">
                        <c:v>2</c:v>
                      </c:pt>
                      <c:pt idx="1">
                        <c:v>3</c:v>
                      </c:pt>
                      <c:pt idx="2">
                        <c:v>4</c:v>
                      </c:pt>
                      <c:pt idx="3">
                        <c:v>5</c:v>
                      </c:pt>
                      <c:pt idx="4">
                        <c:v>6</c:v>
                      </c:pt>
                      <c:pt idx="5">
                        <c:v>7</c:v>
                      </c:pt>
                      <c:pt idx="6">
                        <c:v>8</c:v>
                      </c:pt>
                      <c:pt idx="7">
                        <c:v>9</c:v>
                      </c:pt>
                    </c:numCache>
                  </c:numRef>
                </c:cat>
                <c:val>
                  <c:numRef>
                    <c:extLst>
                      <c:ext uri="{02D57815-91ED-43cb-92C2-25804820EDAC}">
                        <c15:formulaRef>
                          <c15:sqref>[1]Feuil1!$P$192:$P$199</c15:sqref>
                        </c15:formulaRef>
                      </c:ext>
                    </c:extLst>
                    <c:numCache>
                      <c:formatCode>General</c:formatCode>
                      <c:ptCount val="8"/>
                      <c:pt idx="0">
                        <c:v>2</c:v>
                      </c:pt>
                      <c:pt idx="1">
                        <c:v>3</c:v>
                      </c:pt>
                      <c:pt idx="2">
                        <c:v>4</c:v>
                      </c:pt>
                      <c:pt idx="3">
                        <c:v>5</c:v>
                      </c:pt>
                      <c:pt idx="4">
                        <c:v>6</c:v>
                      </c:pt>
                      <c:pt idx="5">
                        <c:v>7</c:v>
                      </c:pt>
                      <c:pt idx="6">
                        <c:v>8</c:v>
                      </c:pt>
                      <c:pt idx="7">
                        <c:v>9</c:v>
                      </c:pt>
                    </c:numCache>
                  </c:numRef>
                </c:val>
                <c:smooth val="0"/>
                <c:extLst>
                  <c:ext xmlns:c16="http://schemas.microsoft.com/office/drawing/2014/chart" uri="{C3380CC4-5D6E-409C-BE32-E72D297353CC}">
                    <c16:uniqueId val="{0000000D-ECDB-B745-9D32-C853A2F199A5}"/>
                  </c:ext>
                </c:extLst>
              </c15:ser>
            </c15:filteredLineSeries>
          </c:ext>
        </c:extLst>
      </c:lineChart>
      <c:catAx>
        <c:axId val="4697255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sz="1400">
                    <a:solidFill>
                      <a:sysClr val="windowText" lastClr="000000"/>
                    </a:solidFill>
                  </a:rPr>
                  <a:t>Knowledge of the alphabetic principle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fr-FR"/>
          </a:p>
        </c:txPr>
        <c:crossAx val="469724688"/>
        <c:crosses val="autoZero"/>
        <c:auto val="1"/>
        <c:lblAlgn val="ctr"/>
        <c:lblOffset val="100"/>
        <c:noMultiLvlLbl val="0"/>
      </c:catAx>
      <c:valAx>
        <c:axId val="469724688"/>
        <c:scaling>
          <c:orientation val="minMax"/>
          <c:max val="80"/>
          <c:min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sz="1400">
                    <a:solidFill>
                      <a:sysClr val="windowText" lastClr="000000"/>
                    </a:solidFill>
                  </a:rPr>
                  <a:t>Words read per minute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fr-FR"/>
          </a:p>
        </c:txPr>
        <c:crossAx val="469725520"/>
        <c:crosses val="autoZero"/>
        <c:crossBetween val="between"/>
      </c:valAx>
      <c:spPr>
        <a:noFill/>
        <a:ln>
          <a:noFill/>
        </a:ln>
        <a:effectLst/>
      </c:spPr>
    </c:plotArea>
    <c:legend>
      <c:legendPos val="b"/>
      <c:layout>
        <c:manualLayout>
          <c:xMode val="edge"/>
          <c:yMode val="edge"/>
          <c:x val="7.7760729024628633E-2"/>
          <c:y val="0.82938765041925022"/>
          <c:w val="0.89740021388664293"/>
          <c:h val="0.1531832277795933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B504AD-C7C9-4C00-9DD4-34CE41620EF8}" type="datetimeFigureOut">
              <a:rPr lang="fr-FR" smtClean="0"/>
              <a:t>20/11/2025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92D30D-FAB6-4540-AA16-6A507DA84752}" type="slidenum">
              <a:rPr lang="fr-FR" smtClean="0"/>
              <a:t>‹N°›</a:t>
            </a:fld>
            <a:endParaRPr lang="fr-FR"/>
          </a:p>
        </p:txBody>
      </p:sp>
    </p:spTree>
    <p:extLst>
      <p:ext uri="{BB962C8B-B14F-4D97-AF65-F5344CB8AC3E}">
        <p14:creationId xmlns:p14="http://schemas.microsoft.com/office/powerpoint/2010/main" val="1993671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FR" dirty="0"/>
          </a:p>
        </p:txBody>
      </p:sp>
      <p:sp>
        <p:nvSpPr>
          <p:cNvPr id="4" name="Espace réservé du numéro de diapositive 3"/>
          <p:cNvSpPr>
            <a:spLocks noGrp="1"/>
          </p:cNvSpPr>
          <p:nvPr>
            <p:ph type="sldNum" sz="quarter" idx="5"/>
          </p:nvPr>
        </p:nvSpPr>
        <p:spPr/>
        <p:txBody>
          <a:bodyPr/>
          <a:lstStyle/>
          <a:p>
            <a:fld id="{D792D30D-FAB6-4540-AA16-6A507DA84752}" type="slidenum">
              <a:rPr lang="fr-FR" smtClean="0"/>
              <a:t>1</a:t>
            </a:fld>
            <a:endParaRPr lang="fr-FR"/>
          </a:p>
        </p:txBody>
      </p:sp>
    </p:spTree>
    <p:extLst>
      <p:ext uri="{BB962C8B-B14F-4D97-AF65-F5344CB8AC3E}">
        <p14:creationId xmlns:p14="http://schemas.microsoft.com/office/powerpoint/2010/main" val="4233996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AE9C1-4DFB-9761-7889-9638AF599A5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F88D05E-5A75-E6E3-BDDA-B98BF01EF6E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068D81D-5B94-6560-6DE3-E36D2A6B748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580FEE3-D047-BBD9-A0C0-791072CE491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D30D-FAB6-4540-AA16-6A507DA8475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2624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792D30D-FAB6-4540-AA16-6A507DA84752}" type="slidenum">
              <a:rPr lang="fr-FR" smtClean="0"/>
              <a:t>12</a:t>
            </a:fld>
            <a:endParaRPr lang="fr-FR"/>
          </a:p>
        </p:txBody>
      </p:sp>
    </p:spTree>
    <p:extLst>
      <p:ext uri="{BB962C8B-B14F-4D97-AF65-F5344CB8AC3E}">
        <p14:creationId xmlns:p14="http://schemas.microsoft.com/office/powerpoint/2010/main" val="3827598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792D30D-FAB6-4540-AA16-6A507DA84752}" type="slidenum">
              <a:rPr lang="fr-FR" smtClean="0"/>
              <a:t>13</a:t>
            </a:fld>
            <a:endParaRPr lang="fr-FR"/>
          </a:p>
        </p:txBody>
      </p:sp>
    </p:spTree>
    <p:extLst>
      <p:ext uri="{BB962C8B-B14F-4D97-AF65-F5344CB8AC3E}">
        <p14:creationId xmlns:p14="http://schemas.microsoft.com/office/powerpoint/2010/main" val="4128183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792D30D-FAB6-4540-AA16-6A507DA84752}" type="slidenum">
              <a:rPr lang="fr-FR" smtClean="0"/>
              <a:t>15</a:t>
            </a:fld>
            <a:endParaRPr lang="fr-FR"/>
          </a:p>
        </p:txBody>
      </p:sp>
    </p:spTree>
    <p:extLst>
      <p:ext uri="{BB962C8B-B14F-4D97-AF65-F5344CB8AC3E}">
        <p14:creationId xmlns:p14="http://schemas.microsoft.com/office/powerpoint/2010/main" val="3271912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C1BFE-8176-F041-CAA9-273A7162DB4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A67F2EB-A49B-7A27-0B3D-17FEC87E41A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7974238-D160-A2DF-9251-30FA040AAAC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C211303-C3BB-723A-BE64-524036DCECF3}"/>
              </a:ext>
            </a:extLst>
          </p:cNvPr>
          <p:cNvSpPr>
            <a:spLocks noGrp="1"/>
          </p:cNvSpPr>
          <p:nvPr>
            <p:ph type="sldNum" sz="quarter" idx="5"/>
          </p:nvPr>
        </p:nvSpPr>
        <p:spPr/>
        <p:txBody>
          <a:bodyPr/>
          <a:lstStyle/>
          <a:p>
            <a:fld id="{D792D30D-FAB6-4540-AA16-6A507DA84752}" type="slidenum">
              <a:rPr lang="fr-FR" smtClean="0"/>
              <a:t>16</a:t>
            </a:fld>
            <a:endParaRPr lang="fr-FR"/>
          </a:p>
        </p:txBody>
      </p:sp>
    </p:spTree>
    <p:extLst>
      <p:ext uri="{BB962C8B-B14F-4D97-AF65-F5344CB8AC3E}">
        <p14:creationId xmlns:p14="http://schemas.microsoft.com/office/powerpoint/2010/main" val="2517865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792D30D-FAB6-4540-AA16-6A507DA84752}" type="slidenum">
              <a:rPr lang="fr-FR" smtClean="0"/>
              <a:t>17</a:t>
            </a:fld>
            <a:endParaRPr lang="fr-FR"/>
          </a:p>
        </p:txBody>
      </p:sp>
    </p:spTree>
    <p:extLst>
      <p:ext uri="{BB962C8B-B14F-4D97-AF65-F5344CB8AC3E}">
        <p14:creationId xmlns:p14="http://schemas.microsoft.com/office/powerpoint/2010/main" val="2507446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D30D-FAB6-4540-AA16-6A507DA8475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5504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D30D-FAB6-4540-AA16-6A507DA8475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2125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792D30D-FAB6-4540-AA16-6A507DA84752}" type="slidenum">
              <a:rPr lang="fr-FR" smtClean="0"/>
              <a:t>20</a:t>
            </a:fld>
            <a:endParaRPr lang="fr-FR"/>
          </a:p>
        </p:txBody>
      </p:sp>
    </p:spTree>
    <p:extLst>
      <p:ext uri="{BB962C8B-B14F-4D97-AF65-F5344CB8AC3E}">
        <p14:creationId xmlns:p14="http://schemas.microsoft.com/office/powerpoint/2010/main" val="4073060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D30D-FAB6-4540-AA16-6A507DA8475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1843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D30D-FAB6-4540-AA16-6A507DA8475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212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D30D-FAB6-4540-AA16-6A507DA8475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3516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2673A-CAB0-7243-E0B2-0E2F4FB6650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39C314A-1D3F-F400-8B9E-70AC6D3578D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74284F3-14A0-D18A-A41A-BDB96ED20F7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CEE425F5-7464-5A9D-48F2-25050B23DE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D30D-FAB6-4540-AA16-6A507DA8475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5624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226E6-01B1-2088-4FF4-F9F2B4102CB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75A7C37-3B10-9B9E-B665-AF083219CDE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1098F69-079F-95FE-8447-AC7229BE66D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E5C7B83-F987-76EE-74B7-B5FF4116221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D30D-FAB6-4540-AA16-6A507DA8475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960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9535E-A826-9E50-7F43-6BCA4768AF3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FF24CB8-D663-7BFF-E963-834E6FC8EF6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7159657-B7D5-235C-7015-CB5C60629E3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E97D957-D34D-D8FF-91DE-B42BE3CD9DD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D30D-FAB6-4540-AA16-6A507DA8475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7398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26BFB-870F-228C-46D9-DC0C7F81913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5893A80-B6D5-7BB2-3252-144530A8F52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37534A6-1D07-97AA-9189-9452E02A801A}"/>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0DA453F-C37D-AD56-126C-F3C33F33D5B5}"/>
              </a:ext>
            </a:extLst>
          </p:cNvPr>
          <p:cNvSpPr>
            <a:spLocks noGrp="1"/>
          </p:cNvSpPr>
          <p:nvPr>
            <p:ph type="sldNum" sz="quarter" idx="5"/>
          </p:nvPr>
        </p:nvSpPr>
        <p:spPr/>
        <p:txBody>
          <a:bodyPr/>
          <a:lstStyle/>
          <a:p>
            <a:fld id="{D792D30D-FAB6-4540-AA16-6A507DA84752}" type="slidenum">
              <a:rPr lang="fr-FR" smtClean="0"/>
              <a:t>26</a:t>
            </a:fld>
            <a:endParaRPr lang="fr-FR"/>
          </a:p>
        </p:txBody>
      </p:sp>
    </p:spTree>
    <p:extLst>
      <p:ext uri="{BB962C8B-B14F-4D97-AF65-F5344CB8AC3E}">
        <p14:creationId xmlns:p14="http://schemas.microsoft.com/office/powerpoint/2010/main" val="4080499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3E3A2-C6D8-E6C1-D85A-C7CEDBBD267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81B6887-F3C2-063E-3456-27CBDB72174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CFC4167-AF5A-380B-9C3B-8613C4C64D5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C358E414-E548-4AEC-984B-0D6539721270}"/>
              </a:ext>
            </a:extLst>
          </p:cNvPr>
          <p:cNvSpPr>
            <a:spLocks noGrp="1"/>
          </p:cNvSpPr>
          <p:nvPr>
            <p:ph type="sldNum" sz="quarter" idx="5"/>
          </p:nvPr>
        </p:nvSpPr>
        <p:spPr/>
        <p:txBody>
          <a:bodyPr/>
          <a:lstStyle/>
          <a:p>
            <a:fld id="{D792D30D-FAB6-4540-AA16-6A507DA84752}" type="slidenum">
              <a:rPr lang="fr-FR" smtClean="0"/>
              <a:t>27</a:t>
            </a:fld>
            <a:endParaRPr lang="fr-FR"/>
          </a:p>
        </p:txBody>
      </p:sp>
    </p:spTree>
    <p:extLst>
      <p:ext uri="{BB962C8B-B14F-4D97-AF65-F5344CB8AC3E}">
        <p14:creationId xmlns:p14="http://schemas.microsoft.com/office/powerpoint/2010/main" val="2263710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08EDE-BBCF-2AA4-2BF0-5CACA7BF1E6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DCF0F88-2185-934E-AC05-70F9E9EB124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C659E8E-F015-0285-C74D-DA54DBA6270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EB34A89-E50C-7953-A9D4-72E73A52E654}"/>
              </a:ext>
            </a:extLst>
          </p:cNvPr>
          <p:cNvSpPr>
            <a:spLocks noGrp="1"/>
          </p:cNvSpPr>
          <p:nvPr>
            <p:ph type="sldNum" sz="quarter" idx="5"/>
          </p:nvPr>
        </p:nvSpPr>
        <p:spPr/>
        <p:txBody>
          <a:bodyPr/>
          <a:lstStyle/>
          <a:p>
            <a:fld id="{D792D30D-FAB6-4540-AA16-6A507DA84752}" type="slidenum">
              <a:rPr lang="fr-FR" smtClean="0"/>
              <a:t>28</a:t>
            </a:fld>
            <a:endParaRPr lang="fr-FR"/>
          </a:p>
        </p:txBody>
      </p:sp>
    </p:spTree>
    <p:extLst>
      <p:ext uri="{BB962C8B-B14F-4D97-AF65-F5344CB8AC3E}">
        <p14:creationId xmlns:p14="http://schemas.microsoft.com/office/powerpoint/2010/main" val="498561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792D30D-FAB6-4540-AA16-6A507DA84752}" type="slidenum">
              <a:rPr lang="fr-FR" smtClean="0"/>
              <a:t>29</a:t>
            </a:fld>
            <a:endParaRPr lang="fr-FR"/>
          </a:p>
        </p:txBody>
      </p:sp>
    </p:spTree>
    <p:extLst>
      <p:ext uri="{BB962C8B-B14F-4D97-AF65-F5344CB8AC3E}">
        <p14:creationId xmlns:p14="http://schemas.microsoft.com/office/powerpoint/2010/main" val="132282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D213B-23C7-75F2-0617-662F5BF6F1A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D867BEF-4F12-561D-D461-19A1DAA4D53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44493A3-C14D-6150-90D3-2B2EEFCD260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C6BC185-AB28-4565-736B-6CCE87370E48}"/>
              </a:ext>
            </a:extLst>
          </p:cNvPr>
          <p:cNvSpPr>
            <a:spLocks noGrp="1"/>
          </p:cNvSpPr>
          <p:nvPr>
            <p:ph type="sldNum" sz="quarter" idx="5"/>
          </p:nvPr>
        </p:nvSpPr>
        <p:spPr/>
        <p:txBody>
          <a:bodyPr/>
          <a:lstStyle/>
          <a:p>
            <a:fld id="{D792D30D-FAB6-4540-AA16-6A507DA84752}" type="slidenum">
              <a:rPr lang="fr-FR" smtClean="0"/>
              <a:t>30</a:t>
            </a:fld>
            <a:endParaRPr lang="fr-FR"/>
          </a:p>
        </p:txBody>
      </p:sp>
    </p:spTree>
    <p:extLst>
      <p:ext uri="{BB962C8B-B14F-4D97-AF65-F5344CB8AC3E}">
        <p14:creationId xmlns:p14="http://schemas.microsoft.com/office/powerpoint/2010/main" val="3996675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716DB-4B56-AECF-445F-35CB8BCA42F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4F947AC-D1DA-B6A9-CAA8-3028A548FE8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77CB032-A606-A306-EA0A-BD54D3057FA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B70674D-97A7-EFF8-8A31-10BAB70EC2E0}"/>
              </a:ext>
            </a:extLst>
          </p:cNvPr>
          <p:cNvSpPr>
            <a:spLocks noGrp="1"/>
          </p:cNvSpPr>
          <p:nvPr>
            <p:ph type="sldNum" sz="quarter" idx="5"/>
          </p:nvPr>
        </p:nvSpPr>
        <p:spPr/>
        <p:txBody>
          <a:bodyPr/>
          <a:lstStyle/>
          <a:p>
            <a:fld id="{D792D30D-FAB6-4540-AA16-6A507DA84752}" type="slidenum">
              <a:rPr lang="fr-FR" smtClean="0"/>
              <a:t>31</a:t>
            </a:fld>
            <a:endParaRPr lang="fr-FR"/>
          </a:p>
        </p:txBody>
      </p:sp>
    </p:spTree>
    <p:extLst>
      <p:ext uri="{BB962C8B-B14F-4D97-AF65-F5344CB8AC3E}">
        <p14:creationId xmlns:p14="http://schemas.microsoft.com/office/powerpoint/2010/main" val="132149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2A56C-67AB-6645-F637-9D70245FD3B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065E84D-C988-4E0C-987B-F4270D0A3D7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810425B-0AD6-14C5-23D1-A5A10C82513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A887EBD-AC27-290D-F194-304AE2ACAB8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D30D-FAB6-4540-AA16-6A507DA8475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45693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94EBF-DC4B-E963-EFF1-AFE1C174B51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763A3F3-8408-C462-7404-9337B2B3E1C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40564A4-32DE-B266-8F42-168077A0CF2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841B6640-787A-C1F0-402A-822F5D8E410F}"/>
              </a:ext>
            </a:extLst>
          </p:cNvPr>
          <p:cNvSpPr>
            <a:spLocks noGrp="1"/>
          </p:cNvSpPr>
          <p:nvPr>
            <p:ph type="sldNum" sz="quarter" idx="5"/>
          </p:nvPr>
        </p:nvSpPr>
        <p:spPr/>
        <p:txBody>
          <a:bodyPr/>
          <a:lstStyle/>
          <a:p>
            <a:fld id="{D792D30D-FAB6-4540-AA16-6A507DA84752}" type="slidenum">
              <a:rPr lang="fr-FR" smtClean="0"/>
              <a:t>32</a:t>
            </a:fld>
            <a:endParaRPr lang="fr-FR"/>
          </a:p>
        </p:txBody>
      </p:sp>
    </p:spTree>
    <p:extLst>
      <p:ext uri="{BB962C8B-B14F-4D97-AF65-F5344CB8AC3E}">
        <p14:creationId xmlns:p14="http://schemas.microsoft.com/office/powerpoint/2010/main" val="22075373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9F23E-4527-7452-F542-47DBDA31FF4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B4E0821-75DD-6492-6F9B-8467440B39B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C622CE6-9892-BC7D-47E6-34547D62C5DB}"/>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05F96BA-609F-F037-F35A-62E86B34FD35}"/>
              </a:ext>
            </a:extLst>
          </p:cNvPr>
          <p:cNvSpPr>
            <a:spLocks noGrp="1"/>
          </p:cNvSpPr>
          <p:nvPr>
            <p:ph type="sldNum" sz="quarter" idx="5"/>
          </p:nvPr>
        </p:nvSpPr>
        <p:spPr/>
        <p:txBody>
          <a:bodyPr/>
          <a:lstStyle/>
          <a:p>
            <a:fld id="{D792D30D-FAB6-4540-AA16-6A507DA84752}" type="slidenum">
              <a:rPr lang="fr-FR" smtClean="0"/>
              <a:t>33</a:t>
            </a:fld>
            <a:endParaRPr lang="fr-FR"/>
          </a:p>
        </p:txBody>
      </p:sp>
    </p:spTree>
    <p:extLst>
      <p:ext uri="{BB962C8B-B14F-4D97-AF65-F5344CB8AC3E}">
        <p14:creationId xmlns:p14="http://schemas.microsoft.com/office/powerpoint/2010/main" val="42924039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E4F4C-4765-801F-4940-75395FA1E5F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27F1458-D4AA-6F38-0A5C-40D5D8A81D8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0D66F4A-5871-1342-D3BE-47BD77B42E4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98756E4-4818-156A-016E-C0D3D48206BA}"/>
              </a:ext>
            </a:extLst>
          </p:cNvPr>
          <p:cNvSpPr>
            <a:spLocks noGrp="1"/>
          </p:cNvSpPr>
          <p:nvPr>
            <p:ph type="sldNum" sz="quarter" idx="5"/>
          </p:nvPr>
        </p:nvSpPr>
        <p:spPr/>
        <p:txBody>
          <a:bodyPr/>
          <a:lstStyle/>
          <a:p>
            <a:fld id="{D792D30D-FAB6-4540-AA16-6A507DA84752}" type="slidenum">
              <a:rPr lang="fr-FR" smtClean="0"/>
              <a:t>34</a:t>
            </a:fld>
            <a:endParaRPr lang="fr-FR"/>
          </a:p>
        </p:txBody>
      </p:sp>
    </p:spTree>
    <p:extLst>
      <p:ext uri="{BB962C8B-B14F-4D97-AF65-F5344CB8AC3E}">
        <p14:creationId xmlns:p14="http://schemas.microsoft.com/office/powerpoint/2010/main" val="25137846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C3A02-B42C-4AE0-4FC4-25CD5315C9E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852A0CA-FCE7-EB60-E2DC-B1CBB92D426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405F92F-D2EC-7FA2-5CDD-055141F0E31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61054AD-4371-9A74-038F-57C933BA5503}"/>
              </a:ext>
            </a:extLst>
          </p:cNvPr>
          <p:cNvSpPr>
            <a:spLocks noGrp="1"/>
          </p:cNvSpPr>
          <p:nvPr>
            <p:ph type="sldNum" sz="quarter" idx="5"/>
          </p:nvPr>
        </p:nvSpPr>
        <p:spPr/>
        <p:txBody>
          <a:bodyPr/>
          <a:lstStyle/>
          <a:p>
            <a:fld id="{D792D30D-FAB6-4540-AA16-6A507DA84752}" type="slidenum">
              <a:rPr lang="fr-FR" smtClean="0"/>
              <a:t>35</a:t>
            </a:fld>
            <a:endParaRPr lang="fr-FR"/>
          </a:p>
        </p:txBody>
      </p:sp>
    </p:spTree>
    <p:extLst>
      <p:ext uri="{BB962C8B-B14F-4D97-AF65-F5344CB8AC3E}">
        <p14:creationId xmlns:p14="http://schemas.microsoft.com/office/powerpoint/2010/main" val="41177775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F868D-9BE1-95F1-4992-02DD877F86E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E4FA655-0829-E43F-A484-589B9AC2111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C45B277-7434-A81D-BB13-1FF1651EB3B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0C9BE98-B196-A828-1F9A-FFF60876ADF2}"/>
              </a:ext>
            </a:extLst>
          </p:cNvPr>
          <p:cNvSpPr>
            <a:spLocks noGrp="1"/>
          </p:cNvSpPr>
          <p:nvPr>
            <p:ph type="sldNum" sz="quarter" idx="5"/>
          </p:nvPr>
        </p:nvSpPr>
        <p:spPr/>
        <p:txBody>
          <a:bodyPr/>
          <a:lstStyle/>
          <a:p>
            <a:fld id="{D792D30D-FAB6-4540-AA16-6A507DA84752}" type="slidenum">
              <a:rPr lang="fr-FR" smtClean="0"/>
              <a:t>36</a:t>
            </a:fld>
            <a:endParaRPr lang="fr-FR"/>
          </a:p>
        </p:txBody>
      </p:sp>
    </p:spTree>
    <p:extLst>
      <p:ext uri="{BB962C8B-B14F-4D97-AF65-F5344CB8AC3E}">
        <p14:creationId xmlns:p14="http://schemas.microsoft.com/office/powerpoint/2010/main" val="36059543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792D30D-FAB6-4540-AA16-6A507DA84752}" type="slidenum">
              <a:rPr lang="fr-FR" smtClean="0"/>
              <a:t>37</a:t>
            </a:fld>
            <a:endParaRPr lang="fr-FR"/>
          </a:p>
        </p:txBody>
      </p:sp>
    </p:spTree>
    <p:extLst>
      <p:ext uri="{BB962C8B-B14F-4D97-AF65-F5344CB8AC3E}">
        <p14:creationId xmlns:p14="http://schemas.microsoft.com/office/powerpoint/2010/main" val="29168165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BB54C-BB34-DA4C-4DAC-9476D350E07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FF78C9E-C1C6-4749-5067-2A971A5A28B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B608D00-3A54-E930-C4AF-E53C324B64B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02D1DE2-9AC8-04B9-A915-B0E08D6C1C5F}"/>
              </a:ext>
            </a:extLst>
          </p:cNvPr>
          <p:cNvSpPr>
            <a:spLocks noGrp="1"/>
          </p:cNvSpPr>
          <p:nvPr>
            <p:ph type="sldNum" sz="quarter" idx="5"/>
          </p:nvPr>
        </p:nvSpPr>
        <p:spPr/>
        <p:txBody>
          <a:bodyPr/>
          <a:lstStyle/>
          <a:p>
            <a:fld id="{D792D30D-FAB6-4540-AA16-6A507DA84752}" type="slidenum">
              <a:rPr lang="fr-FR" smtClean="0"/>
              <a:t>38</a:t>
            </a:fld>
            <a:endParaRPr lang="fr-FR"/>
          </a:p>
        </p:txBody>
      </p:sp>
    </p:spTree>
    <p:extLst>
      <p:ext uri="{BB962C8B-B14F-4D97-AF65-F5344CB8AC3E}">
        <p14:creationId xmlns:p14="http://schemas.microsoft.com/office/powerpoint/2010/main" val="37208907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8310E-ED70-C7BB-3774-B42E01FBA44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81511D2-C7A4-58A4-17B3-B0141215F41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1A76882-296F-BDC1-8BF6-279BBFFCEE0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FD863C3-05A5-E665-F46E-D535BFB98896}"/>
              </a:ext>
            </a:extLst>
          </p:cNvPr>
          <p:cNvSpPr>
            <a:spLocks noGrp="1"/>
          </p:cNvSpPr>
          <p:nvPr>
            <p:ph type="sldNum" sz="quarter" idx="5"/>
          </p:nvPr>
        </p:nvSpPr>
        <p:spPr/>
        <p:txBody>
          <a:bodyPr/>
          <a:lstStyle/>
          <a:p>
            <a:fld id="{D792D30D-FAB6-4540-AA16-6A507DA84752}" type="slidenum">
              <a:rPr lang="fr-FR" smtClean="0"/>
              <a:t>39</a:t>
            </a:fld>
            <a:endParaRPr lang="fr-FR"/>
          </a:p>
        </p:txBody>
      </p:sp>
    </p:spTree>
    <p:extLst>
      <p:ext uri="{BB962C8B-B14F-4D97-AF65-F5344CB8AC3E}">
        <p14:creationId xmlns:p14="http://schemas.microsoft.com/office/powerpoint/2010/main" val="599523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69ACE-AFE3-8F45-7BE2-053C7372DF9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6C3A83C-C681-3AC0-BB7C-DA488A3794F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F52ACD3-B854-5D36-473E-2570F388B78B}"/>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8DF6193A-8953-8DA4-7404-3D7034E76C2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D30D-FAB6-4540-AA16-6A507DA8475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709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E5934-9B76-A777-A01E-31C52FA5378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6022B24-A994-1F5B-2B3E-ABDCDDD8A0F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28B4779-1B2B-528D-5893-1CE55BE723F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0FA2DFC-99B4-95FC-B47D-026D5AD9DAD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D30D-FAB6-4540-AA16-6A507DA8475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1491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792D30D-FAB6-4540-AA16-6A507DA84752}" type="slidenum">
              <a:rPr lang="fr-FR" smtClean="0"/>
              <a:t>7</a:t>
            </a:fld>
            <a:endParaRPr lang="fr-FR"/>
          </a:p>
        </p:txBody>
      </p:sp>
    </p:spTree>
    <p:extLst>
      <p:ext uri="{BB962C8B-B14F-4D97-AF65-F5344CB8AC3E}">
        <p14:creationId xmlns:p14="http://schemas.microsoft.com/office/powerpoint/2010/main" val="454435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D30D-FAB6-4540-AA16-6A507DA8475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5706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D91D3-7FE4-534C-ED0D-1F8C68231CE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ED1016D-D0AC-DACC-2393-110EA034CDF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0C35DC8-9965-98EB-B65C-2E4673EE9F2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5DA7B86-2CC2-180E-D32A-5990569572C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D30D-FAB6-4540-AA16-6A507DA8475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5389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5366E-5F4C-801C-6494-CD6298ACBE8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A4771C6-C33C-C051-FA05-F353489809C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7787C91-9630-F2E1-8D3C-3ACED17CEF3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B155FC7-5738-DDA1-825A-F5238FABD09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D30D-FAB6-4540-AA16-6A507DA8475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5345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4B0A65-D257-7AE9-E0C9-C229850F2CE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61C0D3E-0CC2-E8A7-8A6F-9F8EE561C7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EB7C63B-808C-A3ED-6B26-8DD94FC353FD}"/>
              </a:ext>
            </a:extLst>
          </p:cNvPr>
          <p:cNvSpPr>
            <a:spLocks noGrp="1"/>
          </p:cNvSpPr>
          <p:nvPr>
            <p:ph type="dt" sz="half" idx="10"/>
          </p:nvPr>
        </p:nvSpPr>
        <p:spPr/>
        <p:txBody>
          <a:bodyPr/>
          <a:lstStyle/>
          <a:p>
            <a:fld id="{5F272258-8F45-4404-BB7E-361AD456F576}" type="datetimeFigureOut">
              <a:rPr lang="fr-FR" smtClean="0"/>
              <a:t>20/11/2025</a:t>
            </a:fld>
            <a:endParaRPr lang="fr-FR"/>
          </a:p>
        </p:txBody>
      </p:sp>
      <p:sp>
        <p:nvSpPr>
          <p:cNvPr id="5" name="Espace réservé du pied de page 4">
            <a:extLst>
              <a:ext uri="{FF2B5EF4-FFF2-40B4-BE49-F238E27FC236}">
                <a16:creationId xmlns:a16="http://schemas.microsoft.com/office/drawing/2014/main" id="{B9264C1A-6CDC-1655-0D23-38A1F75DC8B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55FD589-5AE6-8766-E7EC-7F3810D19DC0}"/>
              </a:ext>
            </a:extLst>
          </p:cNvPr>
          <p:cNvSpPr>
            <a:spLocks noGrp="1"/>
          </p:cNvSpPr>
          <p:nvPr>
            <p:ph type="sldNum" sz="quarter" idx="12"/>
          </p:nvPr>
        </p:nvSpPr>
        <p:spPr/>
        <p:txBody>
          <a:bodyPr/>
          <a:lstStyle/>
          <a:p>
            <a:fld id="{1CD37C48-94E1-4340-99DF-BB19E3EC34B3}" type="slidenum">
              <a:rPr lang="fr-FR" smtClean="0"/>
              <a:t>‹N°›</a:t>
            </a:fld>
            <a:endParaRPr lang="fr-FR"/>
          </a:p>
        </p:txBody>
      </p:sp>
    </p:spTree>
    <p:extLst>
      <p:ext uri="{BB962C8B-B14F-4D97-AF65-F5344CB8AC3E}">
        <p14:creationId xmlns:p14="http://schemas.microsoft.com/office/powerpoint/2010/main" val="4011795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62D3B4-0E38-641B-BEEA-C8A3E2CEF89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083A4FC-21E1-A244-B8D8-65A51DEB84E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03CBB6B-3E10-6487-A211-21F15545EC8E}"/>
              </a:ext>
            </a:extLst>
          </p:cNvPr>
          <p:cNvSpPr>
            <a:spLocks noGrp="1"/>
          </p:cNvSpPr>
          <p:nvPr>
            <p:ph type="dt" sz="half" idx="10"/>
          </p:nvPr>
        </p:nvSpPr>
        <p:spPr/>
        <p:txBody>
          <a:bodyPr/>
          <a:lstStyle/>
          <a:p>
            <a:fld id="{5F272258-8F45-4404-BB7E-361AD456F576}" type="datetimeFigureOut">
              <a:rPr lang="fr-FR" smtClean="0"/>
              <a:t>20/11/2025</a:t>
            </a:fld>
            <a:endParaRPr lang="fr-FR"/>
          </a:p>
        </p:txBody>
      </p:sp>
      <p:sp>
        <p:nvSpPr>
          <p:cNvPr id="5" name="Espace réservé du pied de page 4">
            <a:extLst>
              <a:ext uri="{FF2B5EF4-FFF2-40B4-BE49-F238E27FC236}">
                <a16:creationId xmlns:a16="http://schemas.microsoft.com/office/drawing/2014/main" id="{30C42FF0-9C13-31BF-7A11-6F336059FCA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C4CFB51-315E-8AC4-3937-C178228448B0}"/>
              </a:ext>
            </a:extLst>
          </p:cNvPr>
          <p:cNvSpPr>
            <a:spLocks noGrp="1"/>
          </p:cNvSpPr>
          <p:nvPr>
            <p:ph type="sldNum" sz="quarter" idx="12"/>
          </p:nvPr>
        </p:nvSpPr>
        <p:spPr/>
        <p:txBody>
          <a:bodyPr/>
          <a:lstStyle/>
          <a:p>
            <a:fld id="{1CD37C48-94E1-4340-99DF-BB19E3EC34B3}" type="slidenum">
              <a:rPr lang="fr-FR" smtClean="0"/>
              <a:t>‹N°›</a:t>
            </a:fld>
            <a:endParaRPr lang="fr-FR"/>
          </a:p>
        </p:txBody>
      </p:sp>
    </p:spTree>
    <p:extLst>
      <p:ext uri="{BB962C8B-B14F-4D97-AF65-F5344CB8AC3E}">
        <p14:creationId xmlns:p14="http://schemas.microsoft.com/office/powerpoint/2010/main" val="160011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CC59331-F644-B946-58C4-4733C26C725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5EDF4F3-FBED-024A-B525-108FE1F58C3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821A541-D629-670D-7DF5-5AFF1E325EC9}"/>
              </a:ext>
            </a:extLst>
          </p:cNvPr>
          <p:cNvSpPr>
            <a:spLocks noGrp="1"/>
          </p:cNvSpPr>
          <p:nvPr>
            <p:ph type="dt" sz="half" idx="10"/>
          </p:nvPr>
        </p:nvSpPr>
        <p:spPr/>
        <p:txBody>
          <a:bodyPr/>
          <a:lstStyle/>
          <a:p>
            <a:fld id="{5F272258-8F45-4404-BB7E-361AD456F576}" type="datetimeFigureOut">
              <a:rPr lang="fr-FR" smtClean="0"/>
              <a:t>20/11/2025</a:t>
            </a:fld>
            <a:endParaRPr lang="fr-FR"/>
          </a:p>
        </p:txBody>
      </p:sp>
      <p:sp>
        <p:nvSpPr>
          <p:cNvPr id="5" name="Espace réservé du pied de page 4">
            <a:extLst>
              <a:ext uri="{FF2B5EF4-FFF2-40B4-BE49-F238E27FC236}">
                <a16:creationId xmlns:a16="http://schemas.microsoft.com/office/drawing/2014/main" id="{CBE455EA-1978-F5FD-2EAB-5F56B89FA00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7C10CAB-0095-CAFF-E761-2E1C31279837}"/>
              </a:ext>
            </a:extLst>
          </p:cNvPr>
          <p:cNvSpPr>
            <a:spLocks noGrp="1"/>
          </p:cNvSpPr>
          <p:nvPr>
            <p:ph type="sldNum" sz="quarter" idx="12"/>
          </p:nvPr>
        </p:nvSpPr>
        <p:spPr/>
        <p:txBody>
          <a:bodyPr/>
          <a:lstStyle/>
          <a:p>
            <a:fld id="{1CD37C48-94E1-4340-99DF-BB19E3EC34B3}" type="slidenum">
              <a:rPr lang="fr-FR" smtClean="0"/>
              <a:t>‹N°›</a:t>
            </a:fld>
            <a:endParaRPr lang="fr-FR"/>
          </a:p>
        </p:txBody>
      </p:sp>
    </p:spTree>
    <p:extLst>
      <p:ext uri="{BB962C8B-B14F-4D97-AF65-F5344CB8AC3E}">
        <p14:creationId xmlns:p14="http://schemas.microsoft.com/office/powerpoint/2010/main" val="1811348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AEA634-EBC6-D285-3B81-0EF81E236B7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777A074-3BA0-C5D7-5E68-C5CCF8F75D4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E255DD3-E32F-3C5A-1584-1BCB868FB4D7}"/>
              </a:ext>
            </a:extLst>
          </p:cNvPr>
          <p:cNvSpPr>
            <a:spLocks noGrp="1"/>
          </p:cNvSpPr>
          <p:nvPr>
            <p:ph type="dt" sz="half" idx="10"/>
          </p:nvPr>
        </p:nvSpPr>
        <p:spPr/>
        <p:txBody>
          <a:bodyPr/>
          <a:lstStyle/>
          <a:p>
            <a:fld id="{5F272258-8F45-4404-BB7E-361AD456F576}" type="datetimeFigureOut">
              <a:rPr lang="fr-FR" smtClean="0"/>
              <a:t>20/11/2025</a:t>
            </a:fld>
            <a:endParaRPr lang="fr-FR"/>
          </a:p>
        </p:txBody>
      </p:sp>
      <p:sp>
        <p:nvSpPr>
          <p:cNvPr id="5" name="Espace réservé du pied de page 4">
            <a:extLst>
              <a:ext uri="{FF2B5EF4-FFF2-40B4-BE49-F238E27FC236}">
                <a16:creationId xmlns:a16="http://schemas.microsoft.com/office/drawing/2014/main" id="{75D5A74B-1A63-3B36-FDC1-09C6F50BCB1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32B052C-D972-668F-6F51-34E687E6ED5E}"/>
              </a:ext>
            </a:extLst>
          </p:cNvPr>
          <p:cNvSpPr>
            <a:spLocks noGrp="1"/>
          </p:cNvSpPr>
          <p:nvPr>
            <p:ph type="sldNum" sz="quarter" idx="12"/>
          </p:nvPr>
        </p:nvSpPr>
        <p:spPr/>
        <p:txBody>
          <a:bodyPr/>
          <a:lstStyle/>
          <a:p>
            <a:fld id="{1CD37C48-94E1-4340-99DF-BB19E3EC34B3}" type="slidenum">
              <a:rPr lang="fr-FR" smtClean="0"/>
              <a:t>‹N°›</a:t>
            </a:fld>
            <a:endParaRPr lang="fr-FR"/>
          </a:p>
        </p:txBody>
      </p:sp>
    </p:spTree>
    <p:extLst>
      <p:ext uri="{BB962C8B-B14F-4D97-AF65-F5344CB8AC3E}">
        <p14:creationId xmlns:p14="http://schemas.microsoft.com/office/powerpoint/2010/main" val="3605718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A5AE7B-931F-1D87-05B3-1AB06083EB3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4D71339-05C6-CD94-C21D-609C002D20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B95CA10-B117-46E2-143A-C6FBA130F0F5}"/>
              </a:ext>
            </a:extLst>
          </p:cNvPr>
          <p:cNvSpPr>
            <a:spLocks noGrp="1"/>
          </p:cNvSpPr>
          <p:nvPr>
            <p:ph type="dt" sz="half" idx="10"/>
          </p:nvPr>
        </p:nvSpPr>
        <p:spPr/>
        <p:txBody>
          <a:bodyPr/>
          <a:lstStyle/>
          <a:p>
            <a:fld id="{5F272258-8F45-4404-BB7E-361AD456F576}" type="datetimeFigureOut">
              <a:rPr lang="fr-FR" smtClean="0"/>
              <a:t>20/11/2025</a:t>
            </a:fld>
            <a:endParaRPr lang="fr-FR"/>
          </a:p>
        </p:txBody>
      </p:sp>
      <p:sp>
        <p:nvSpPr>
          <p:cNvPr id="5" name="Espace réservé du pied de page 4">
            <a:extLst>
              <a:ext uri="{FF2B5EF4-FFF2-40B4-BE49-F238E27FC236}">
                <a16:creationId xmlns:a16="http://schemas.microsoft.com/office/drawing/2014/main" id="{DF9B46D3-2940-DCD3-D9C8-6EBEE59D28A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65A721A-87B8-DF16-AC24-7948294A7C7A}"/>
              </a:ext>
            </a:extLst>
          </p:cNvPr>
          <p:cNvSpPr>
            <a:spLocks noGrp="1"/>
          </p:cNvSpPr>
          <p:nvPr>
            <p:ph type="sldNum" sz="quarter" idx="12"/>
          </p:nvPr>
        </p:nvSpPr>
        <p:spPr/>
        <p:txBody>
          <a:bodyPr/>
          <a:lstStyle/>
          <a:p>
            <a:fld id="{1CD37C48-94E1-4340-99DF-BB19E3EC34B3}" type="slidenum">
              <a:rPr lang="fr-FR" smtClean="0"/>
              <a:t>‹N°›</a:t>
            </a:fld>
            <a:endParaRPr lang="fr-FR"/>
          </a:p>
        </p:txBody>
      </p:sp>
    </p:spTree>
    <p:extLst>
      <p:ext uri="{BB962C8B-B14F-4D97-AF65-F5344CB8AC3E}">
        <p14:creationId xmlns:p14="http://schemas.microsoft.com/office/powerpoint/2010/main" val="2360002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42EEB0-F4DB-F729-27EA-0C0275AD4E1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F47742E-A21D-7086-A462-59D6AFBC3DF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74444C7-EE74-C76E-1A58-69E96B590B9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BE56F9B-FB66-9001-8212-AA6078D8AC3D}"/>
              </a:ext>
            </a:extLst>
          </p:cNvPr>
          <p:cNvSpPr>
            <a:spLocks noGrp="1"/>
          </p:cNvSpPr>
          <p:nvPr>
            <p:ph type="dt" sz="half" idx="10"/>
          </p:nvPr>
        </p:nvSpPr>
        <p:spPr/>
        <p:txBody>
          <a:bodyPr/>
          <a:lstStyle/>
          <a:p>
            <a:fld id="{5F272258-8F45-4404-BB7E-361AD456F576}" type="datetimeFigureOut">
              <a:rPr lang="fr-FR" smtClean="0"/>
              <a:t>20/11/2025</a:t>
            </a:fld>
            <a:endParaRPr lang="fr-FR"/>
          </a:p>
        </p:txBody>
      </p:sp>
      <p:sp>
        <p:nvSpPr>
          <p:cNvPr id="6" name="Espace réservé du pied de page 5">
            <a:extLst>
              <a:ext uri="{FF2B5EF4-FFF2-40B4-BE49-F238E27FC236}">
                <a16:creationId xmlns:a16="http://schemas.microsoft.com/office/drawing/2014/main" id="{C59C0120-665E-B0E7-7780-F6DA45FCEB5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A53197B-8E8B-C33A-747F-571C04437078}"/>
              </a:ext>
            </a:extLst>
          </p:cNvPr>
          <p:cNvSpPr>
            <a:spLocks noGrp="1"/>
          </p:cNvSpPr>
          <p:nvPr>
            <p:ph type="sldNum" sz="quarter" idx="12"/>
          </p:nvPr>
        </p:nvSpPr>
        <p:spPr/>
        <p:txBody>
          <a:bodyPr/>
          <a:lstStyle/>
          <a:p>
            <a:fld id="{1CD37C48-94E1-4340-99DF-BB19E3EC34B3}" type="slidenum">
              <a:rPr lang="fr-FR" smtClean="0"/>
              <a:t>‹N°›</a:t>
            </a:fld>
            <a:endParaRPr lang="fr-FR"/>
          </a:p>
        </p:txBody>
      </p:sp>
    </p:spTree>
    <p:extLst>
      <p:ext uri="{BB962C8B-B14F-4D97-AF65-F5344CB8AC3E}">
        <p14:creationId xmlns:p14="http://schemas.microsoft.com/office/powerpoint/2010/main" val="2479045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D3E50B-1CBB-9450-E37F-9C910C98818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C513EC2-CB14-4725-188B-5756E180D5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DFD7D0B-3BB3-CC56-308D-3718BDE6C10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7157040-CCA3-9723-512E-0FB8B4FF4A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42FE6E9-4D27-5674-2AF1-37EE2174C26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9341D64-188F-674B-A6DC-C46AC44092EF}"/>
              </a:ext>
            </a:extLst>
          </p:cNvPr>
          <p:cNvSpPr>
            <a:spLocks noGrp="1"/>
          </p:cNvSpPr>
          <p:nvPr>
            <p:ph type="dt" sz="half" idx="10"/>
          </p:nvPr>
        </p:nvSpPr>
        <p:spPr/>
        <p:txBody>
          <a:bodyPr/>
          <a:lstStyle/>
          <a:p>
            <a:fld id="{5F272258-8F45-4404-BB7E-361AD456F576}" type="datetimeFigureOut">
              <a:rPr lang="fr-FR" smtClean="0"/>
              <a:t>20/11/2025</a:t>
            </a:fld>
            <a:endParaRPr lang="fr-FR"/>
          </a:p>
        </p:txBody>
      </p:sp>
      <p:sp>
        <p:nvSpPr>
          <p:cNvPr id="8" name="Espace réservé du pied de page 7">
            <a:extLst>
              <a:ext uri="{FF2B5EF4-FFF2-40B4-BE49-F238E27FC236}">
                <a16:creationId xmlns:a16="http://schemas.microsoft.com/office/drawing/2014/main" id="{C3371FF3-BF30-EADD-DBBD-490F206DA1E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D97D9CF-F06C-6756-0671-F5896457D7BC}"/>
              </a:ext>
            </a:extLst>
          </p:cNvPr>
          <p:cNvSpPr>
            <a:spLocks noGrp="1"/>
          </p:cNvSpPr>
          <p:nvPr>
            <p:ph type="sldNum" sz="quarter" idx="12"/>
          </p:nvPr>
        </p:nvSpPr>
        <p:spPr/>
        <p:txBody>
          <a:bodyPr/>
          <a:lstStyle/>
          <a:p>
            <a:fld id="{1CD37C48-94E1-4340-99DF-BB19E3EC34B3}" type="slidenum">
              <a:rPr lang="fr-FR" smtClean="0"/>
              <a:t>‹N°›</a:t>
            </a:fld>
            <a:endParaRPr lang="fr-FR"/>
          </a:p>
        </p:txBody>
      </p:sp>
    </p:spTree>
    <p:extLst>
      <p:ext uri="{BB962C8B-B14F-4D97-AF65-F5344CB8AC3E}">
        <p14:creationId xmlns:p14="http://schemas.microsoft.com/office/powerpoint/2010/main" val="2614394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C248D0-923F-236E-1E03-6C28659ADA2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AB91BB1-1E92-2CFE-5E46-CC8271020FAC}"/>
              </a:ext>
            </a:extLst>
          </p:cNvPr>
          <p:cNvSpPr>
            <a:spLocks noGrp="1"/>
          </p:cNvSpPr>
          <p:nvPr>
            <p:ph type="dt" sz="half" idx="10"/>
          </p:nvPr>
        </p:nvSpPr>
        <p:spPr/>
        <p:txBody>
          <a:bodyPr/>
          <a:lstStyle/>
          <a:p>
            <a:fld id="{5F272258-8F45-4404-BB7E-361AD456F576}" type="datetimeFigureOut">
              <a:rPr lang="fr-FR" smtClean="0"/>
              <a:t>20/11/2025</a:t>
            </a:fld>
            <a:endParaRPr lang="fr-FR"/>
          </a:p>
        </p:txBody>
      </p:sp>
      <p:sp>
        <p:nvSpPr>
          <p:cNvPr id="4" name="Espace réservé du pied de page 3">
            <a:extLst>
              <a:ext uri="{FF2B5EF4-FFF2-40B4-BE49-F238E27FC236}">
                <a16:creationId xmlns:a16="http://schemas.microsoft.com/office/drawing/2014/main" id="{8A30EFAC-9264-8540-5720-2C1B62C4A6E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1287F9B-F0D4-BBC7-FE73-5F274424536E}"/>
              </a:ext>
            </a:extLst>
          </p:cNvPr>
          <p:cNvSpPr>
            <a:spLocks noGrp="1"/>
          </p:cNvSpPr>
          <p:nvPr>
            <p:ph type="sldNum" sz="quarter" idx="12"/>
          </p:nvPr>
        </p:nvSpPr>
        <p:spPr/>
        <p:txBody>
          <a:bodyPr/>
          <a:lstStyle/>
          <a:p>
            <a:fld id="{1CD37C48-94E1-4340-99DF-BB19E3EC34B3}" type="slidenum">
              <a:rPr lang="fr-FR" smtClean="0"/>
              <a:t>‹N°›</a:t>
            </a:fld>
            <a:endParaRPr lang="fr-FR"/>
          </a:p>
        </p:txBody>
      </p:sp>
    </p:spTree>
    <p:extLst>
      <p:ext uri="{BB962C8B-B14F-4D97-AF65-F5344CB8AC3E}">
        <p14:creationId xmlns:p14="http://schemas.microsoft.com/office/powerpoint/2010/main" val="1510156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334B39D-4E89-A626-10D3-5E20AA7D2B0A}"/>
              </a:ext>
            </a:extLst>
          </p:cNvPr>
          <p:cNvSpPr>
            <a:spLocks noGrp="1"/>
          </p:cNvSpPr>
          <p:nvPr>
            <p:ph type="dt" sz="half" idx="10"/>
          </p:nvPr>
        </p:nvSpPr>
        <p:spPr/>
        <p:txBody>
          <a:bodyPr/>
          <a:lstStyle/>
          <a:p>
            <a:fld id="{5F272258-8F45-4404-BB7E-361AD456F576}" type="datetimeFigureOut">
              <a:rPr lang="fr-FR" smtClean="0"/>
              <a:t>20/11/2025</a:t>
            </a:fld>
            <a:endParaRPr lang="fr-FR"/>
          </a:p>
        </p:txBody>
      </p:sp>
      <p:sp>
        <p:nvSpPr>
          <p:cNvPr id="3" name="Espace réservé du pied de page 2">
            <a:extLst>
              <a:ext uri="{FF2B5EF4-FFF2-40B4-BE49-F238E27FC236}">
                <a16:creationId xmlns:a16="http://schemas.microsoft.com/office/drawing/2014/main" id="{16D8401B-AA9C-9C0E-B494-FA34DABBF9D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9C99C9A-4191-54F8-3AFD-57CAB0A322F5}"/>
              </a:ext>
            </a:extLst>
          </p:cNvPr>
          <p:cNvSpPr>
            <a:spLocks noGrp="1"/>
          </p:cNvSpPr>
          <p:nvPr>
            <p:ph type="sldNum" sz="quarter" idx="12"/>
          </p:nvPr>
        </p:nvSpPr>
        <p:spPr/>
        <p:txBody>
          <a:bodyPr/>
          <a:lstStyle/>
          <a:p>
            <a:fld id="{1CD37C48-94E1-4340-99DF-BB19E3EC34B3}" type="slidenum">
              <a:rPr lang="fr-FR" smtClean="0"/>
              <a:t>‹N°›</a:t>
            </a:fld>
            <a:endParaRPr lang="fr-FR"/>
          </a:p>
        </p:txBody>
      </p:sp>
    </p:spTree>
    <p:extLst>
      <p:ext uri="{BB962C8B-B14F-4D97-AF65-F5344CB8AC3E}">
        <p14:creationId xmlns:p14="http://schemas.microsoft.com/office/powerpoint/2010/main" val="1809345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03C4EF-F176-29B9-1BF8-81DF719E6CC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B22E97A-E159-50A6-0B8B-CCBA488E40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6D4B062-E96E-B6D7-1AE5-A8024094D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DE58098-FC49-2705-D7B4-0BEC8533E6B5}"/>
              </a:ext>
            </a:extLst>
          </p:cNvPr>
          <p:cNvSpPr>
            <a:spLocks noGrp="1"/>
          </p:cNvSpPr>
          <p:nvPr>
            <p:ph type="dt" sz="half" idx="10"/>
          </p:nvPr>
        </p:nvSpPr>
        <p:spPr/>
        <p:txBody>
          <a:bodyPr/>
          <a:lstStyle/>
          <a:p>
            <a:fld id="{5F272258-8F45-4404-BB7E-361AD456F576}" type="datetimeFigureOut">
              <a:rPr lang="fr-FR" smtClean="0"/>
              <a:t>20/11/2025</a:t>
            </a:fld>
            <a:endParaRPr lang="fr-FR"/>
          </a:p>
        </p:txBody>
      </p:sp>
      <p:sp>
        <p:nvSpPr>
          <p:cNvPr id="6" name="Espace réservé du pied de page 5">
            <a:extLst>
              <a:ext uri="{FF2B5EF4-FFF2-40B4-BE49-F238E27FC236}">
                <a16:creationId xmlns:a16="http://schemas.microsoft.com/office/drawing/2014/main" id="{0F977A20-7917-946E-1E03-4F7BA6BDE3B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BCB8801-8B8A-59D0-938F-AEFA17242803}"/>
              </a:ext>
            </a:extLst>
          </p:cNvPr>
          <p:cNvSpPr>
            <a:spLocks noGrp="1"/>
          </p:cNvSpPr>
          <p:nvPr>
            <p:ph type="sldNum" sz="quarter" idx="12"/>
          </p:nvPr>
        </p:nvSpPr>
        <p:spPr/>
        <p:txBody>
          <a:bodyPr/>
          <a:lstStyle/>
          <a:p>
            <a:fld id="{1CD37C48-94E1-4340-99DF-BB19E3EC34B3}" type="slidenum">
              <a:rPr lang="fr-FR" smtClean="0"/>
              <a:t>‹N°›</a:t>
            </a:fld>
            <a:endParaRPr lang="fr-FR"/>
          </a:p>
        </p:txBody>
      </p:sp>
    </p:spTree>
    <p:extLst>
      <p:ext uri="{BB962C8B-B14F-4D97-AF65-F5344CB8AC3E}">
        <p14:creationId xmlns:p14="http://schemas.microsoft.com/office/powerpoint/2010/main" val="2555298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AD6A08-7515-0EDA-247F-5E7A8EBB738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7DCEC4C-9C8F-B6C9-4B2D-9130CC67BC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D3D3A91-CA19-9D35-1859-7C84C001E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97949B4-5F1F-623B-E3A1-1B8D846440F0}"/>
              </a:ext>
            </a:extLst>
          </p:cNvPr>
          <p:cNvSpPr>
            <a:spLocks noGrp="1"/>
          </p:cNvSpPr>
          <p:nvPr>
            <p:ph type="dt" sz="half" idx="10"/>
          </p:nvPr>
        </p:nvSpPr>
        <p:spPr/>
        <p:txBody>
          <a:bodyPr/>
          <a:lstStyle/>
          <a:p>
            <a:fld id="{5F272258-8F45-4404-BB7E-361AD456F576}" type="datetimeFigureOut">
              <a:rPr lang="fr-FR" smtClean="0"/>
              <a:t>20/11/2025</a:t>
            </a:fld>
            <a:endParaRPr lang="fr-FR"/>
          </a:p>
        </p:txBody>
      </p:sp>
      <p:sp>
        <p:nvSpPr>
          <p:cNvPr id="6" name="Espace réservé du pied de page 5">
            <a:extLst>
              <a:ext uri="{FF2B5EF4-FFF2-40B4-BE49-F238E27FC236}">
                <a16:creationId xmlns:a16="http://schemas.microsoft.com/office/drawing/2014/main" id="{03E23FF2-C768-F26E-B886-F4034FC71AE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FD820CB-7114-736E-EBDC-3E9612F6C149}"/>
              </a:ext>
            </a:extLst>
          </p:cNvPr>
          <p:cNvSpPr>
            <a:spLocks noGrp="1"/>
          </p:cNvSpPr>
          <p:nvPr>
            <p:ph type="sldNum" sz="quarter" idx="12"/>
          </p:nvPr>
        </p:nvSpPr>
        <p:spPr/>
        <p:txBody>
          <a:bodyPr/>
          <a:lstStyle/>
          <a:p>
            <a:fld id="{1CD37C48-94E1-4340-99DF-BB19E3EC34B3}" type="slidenum">
              <a:rPr lang="fr-FR" smtClean="0"/>
              <a:t>‹N°›</a:t>
            </a:fld>
            <a:endParaRPr lang="fr-FR"/>
          </a:p>
        </p:txBody>
      </p:sp>
    </p:spTree>
    <p:extLst>
      <p:ext uri="{BB962C8B-B14F-4D97-AF65-F5344CB8AC3E}">
        <p14:creationId xmlns:p14="http://schemas.microsoft.com/office/powerpoint/2010/main" val="3278532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F25A740-B5D0-138E-21C5-B9D317E24F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CF64E56-34C0-82B2-6DEF-FE0323C351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4A0E479-F65D-4AC2-F10F-19299E1184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272258-8F45-4404-BB7E-361AD456F576}" type="datetimeFigureOut">
              <a:rPr lang="fr-FR" smtClean="0"/>
              <a:t>20/11/2025</a:t>
            </a:fld>
            <a:endParaRPr lang="fr-FR"/>
          </a:p>
        </p:txBody>
      </p:sp>
      <p:sp>
        <p:nvSpPr>
          <p:cNvPr id="5" name="Espace réservé du pied de page 4">
            <a:extLst>
              <a:ext uri="{FF2B5EF4-FFF2-40B4-BE49-F238E27FC236}">
                <a16:creationId xmlns:a16="http://schemas.microsoft.com/office/drawing/2014/main" id="{F9C4FB7F-9416-2008-123C-CDEBE9CDD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E0E0F5A-D54D-552D-F07B-AE976C3EAF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D37C48-94E1-4340-99DF-BB19E3EC34B3}" type="slidenum">
              <a:rPr lang="fr-FR" smtClean="0"/>
              <a:t>‹N°›</a:t>
            </a:fld>
            <a:endParaRPr lang="fr-FR"/>
          </a:p>
        </p:txBody>
      </p:sp>
    </p:spTree>
    <p:extLst>
      <p:ext uri="{BB962C8B-B14F-4D97-AF65-F5344CB8AC3E}">
        <p14:creationId xmlns:p14="http://schemas.microsoft.com/office/powerpoint/2010/main" val="141394575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mh.ens.fr/publication/etudes-et-documents/lefficacite-des-methodes-denseignement-de-la-lecture/" TargetMode="External"/><Relationship Id="rId2" Type="http://schemas.openxmlformats.org/officeDocument/2006/relationships/hyperlink" Target="https://www.reseau-canope.fr/fileadmin/user_upload/Projets/conseil_scientifique_education_nationale/notes_csen/Note_CSEN_2024_11.pdf" TargetMode="Externa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file:////Users/Florence_Kerdoncuff/Documents/01_PUBLI_CMH/Etudes-et-documents/DEAUVIEAU%20rapport%20DeepENS/deauvieau%20version%20def/DeauvieauTabl02.pn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file:////Users/Florence_Kerdoncuff/Documents/01_PUBLI_CMH/Etudes-et-documents/DEAUVIEAU%20rapport%20DeepENS/deauvieau%20version%20def/DeauvieauGraphl01.png"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cmh.ens.fr/publication/etudes-et-documents/lefficacite-des-methodes-denseignement-de-la-lecture/"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doi.org/10.1257/pol.20160514" TargetMode="External"/><Relationship Id="rId5" Type="http://schemas.openxmlformats.org/officeDocument/2006/relationships/hyperlink" Target="https://doi.org/10.3917/rfped.224.0035" TargetMode="External"/><Relationship Id="rId4" Type="http://schemas.openxmlformats.org/officeDocument/2006/relationships/hyperlink" Target="https://www.reseau-canope.fr/fileadmin/user_upload/Projets/conseil_scientifique_education_nationale/notes_csen/Note_CSEN_2024_11.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DBF9817-9C14-4545-823F-789A9CA61AEB}"/>
              </a:ext>
            </a:extLst>
          </p:cNvPr>
          <p:cNvSpPr>
            <a:spLocks noGrp="1"/>
          </p:cNvSpPr>
          <p:nvPr>
            <p:ph type="ctrTitle"/>
          </p:nvPr>
        </p:nvSpPr>
        <p:spPr>
          <a:xfrm>
            <a:off x="6096000" y="2005781"/>
            <a:ext cx="5779855" cy="2964425"/>
          </a:xfrm>
        </p:spPr>
        <p:txBody>
          <a:bodyPr anchor="t">
            <a:normAutofit/>
          </a:bodyPr>
          <a:lstStyle/>
          <a:p>
            <a:pPr algn="r"/>
            <a:r>
              <a:rPr lang="fr-FR" sz="3200" b="1" dirty="0">
                <a:latin typeface="+mn-lt"/>
              </a:rPr>
              <a:t>Assurer l’efficacité de l’enseignement de la lecture</a:t>
            </a:r>
            <a:br>
              <a:rPr lang="fr-FR" sz="2000" dirty="0"/>
            </a:br>
            <a:br>
              <a:rPr lang="fr-FR" sz="2000" dirty="0"/>
            </a:br>
            <a:br>
              <a:rPr lang="fr-FR" sz="2000" dirty="0"/>
            </a:br>
            <a:r>
              <a:rPr lang="fr-FR" sz="2000" dirty="0"/>
              <a:t>Conférence Direction de l’encadrement – Conseil scientifique de l’éducation nationale (CSEN) </a:t>
            </a:r>
            <a:br>
              <a:rPr lang="fr-FR" sz="2000" dirty="0"/>
            </a:br>
            <a:br>
              <a:rPr lang="fr-FR" sz="2000" dirty="0"/>
            </a:br>
            <a:r>
              <a:rPr lang="fr-FR" sz="2000" dirty="0"/>
              <a:t>20 novembre 2025</a:t>
            </a:r>
          </a:p>
        </p:txBody>
      </p:sp>
      <p:sp>
        <p:nvSpPr>
          <p:cNvPr id="3" name="Sous-titre 2">
            <a:extLst>
              <a:ext uri="{FF2B5EF4-FFF2-40B4-BE49-F238E27FC236}">
                <a16:creationId xmlns:a16="http://schemas.microsoft.com/office/drawing/2014/main" id="{0017FCEF-5898-475D-B135-3227F0ED588A}"/>
              </a:ext>
            </a:extLst>
          </p:cNvPr>
          <p:cNvSpPr>
            <a:spLocks noGrp="1"/>
          </p:cNvSpPr>
          <p:nvPr>
            <p:ph type="subTitle" idx="1"/>
          </p:nvPr>
        </p:nvSpPr>
        <p:spPr>
          <a:xfrm>
            <a:off x="6474872" y="5220929"/>
            <a:ext cx="5400983" cy="914400"/>
          </a:xfrm>
        </p:spPr>
        <p:txBody>
          <a:bodyPr anchor="b">
            <a:normAutofit/>
          </a:bodyPr>
          <a:lstStyle/>
          <a:p>
            <a:pPr algn="l"/>
            <a:r>
              <a:rPr lang="fr-FR" sz="1800" dirty="0">
                <a:latin typeface="+mj-lt"/>
              </a:rPr>
              <a:t>Jérôme </a:t>
            </a:r>
            <a:r>
              <a:rPr lang="fr-FR" sz="1800" dirty="0" err="1">
                <a:latin typeface="+mj-lt"/>
              </a:rPr>
              <a:t>Deauvieau</a:t>
            </a:r>
            <a:r>
              <a:rPr lang="fr-FR" sz="1800" dirty="0">
                <a:latin typeface="+mj-lt"/>
              </a:rPr>
              <a:t>, Département de sciences sociales de l’École normale supérieure, Centre Maurice Halbwachs, CSEN.</a:t>
            </a:r>
          </a:p>
        </p:txBody>
      </p:sp>
      <p:pic>
        <p:nvPicPr>
          <p:cNvPr id="6" name="Image 5">
            <a:extLst>
              <a:ext uri="{FF2B5EF4-FFF2-40B4-BE49-F238E27FC236}">
                <a16:creationId xmlns:a16="http://schemas.microsoft.com/office/drawing/2014/main" id="{ABAF0A17-763D-E437-F70D-30A4321E9286}"/>
              </a:ext>
            </a:extLst>
          </p:cNvPr>
          <p:cNvPicPr>
            <a:picLocks noChangeAspect="1"/>
          </p:cNvPicPr>
          <p:nvPr/>
        </p:nvPicPr>
        <p:blipFill>
          <a:blip r:embed="rId3"/>
          <a:stretch>
            <a:fillRect/>
          </a:stretch>
        </p:blipFill>
        <p:spPr>
          <a:xfrm>
            <a:off x="340470" y="3114798"/>
            <a:ext cx="3238873" cy="120648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Image 3">
            <a:extLst>
              <a:ext uri="{FF2B5EF4-FFF2-40B4-BE49-F238E27FC236}">
                <a16:creationId xmlns:a16="http://schemas.microsoft.com/office/drawing/2014/main" id="{D46B50D4-8788-95EA-A38A-4BF582A7EDA5}"/>
              </a:ext>
            </a:extLst>
          </p:cNvPr>
          <p:cNvPicPr>
            <a:picLocks noChangeAspect="1"/>
          </p:cNvPicPr>
          <p:nvPr/>
        </p:nvPicPr>
        <p:blipFill>
          <a:blip r:embed="rId4"/>
          <a:stretch>
            <a:fillRect/>
          </a:stretch>
        </p:blipFill>
        <p:spPr>
          <a:xfrm>
            <a:off x="9615948" y="183891"/>
            <a:ext cx="2189582" cy="1335194"/>
          </a:xfrm>
          <a:prstGeom prst="rect">
            <a:avLst/>
          </a:prstGeom>
        </p:spPr>
      </p:pic>
      <p:sp>
        <p:nvSpPr>
          <p:cNvPr id="5" name="ZoneTexte 4">
            <a:extLst>
              <a:ext uri="{FF2B5EF4-FFF2-40B4-BE49-F238E27FC236}">
                <a16:creationId xmlns:a16="http://schemas.microsoft.com/office/drawing/2014/main" id="{1C420F98-8EAC-913E-F61F-2EA418919890}"/>
              </a:ext>
            </a:extLst>
          </p:cNvPr>
          <p:cNvSpPr txBox="1"/>
          <p:nvPr/>
        </p:nvSpPr>
        <p:spPr>
          <a:xfrm>
            <a:off x="5132439" y="1740310"/>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1819365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9F0636-B60C-5FA2-E0A1-D3B0FDFC9B7D}"/>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DCDA98C4-2B01-D3B0-BA34-DE91EC700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7AD4452F-6EC9-A7AC-9587-45744E53FF6D}"/>
              </a:ext>
            </a:extLst>
          </p:cNvPr>
          <p:cNvSpPr>
            <a:spLocks noGrp="1"/>
          </p:cNvSpPr>
          <p:nvPr>
            <p:ph type="title"/>
          </p:nvPr>
        </p:nvSpPr>
        <p:spPr>
          <a:xfrm>
            <a:off x="838200" y="365125"/>
            <a:ext cx="10515600" cy="1006009"/>
          </a:xfrm>
        </p:spPr>
        <p:txBody>
          <a:bodyPr>
            <a:noAutofit/>
          </a:bodyPr>
          <a:lstStyle/>
          <a:p>
            <a:r>
              <a:rPr lang="fr-FR" sz="2800" b="1" dirty="0">
                <a:latin typeface="+mn-lt"/>
              </a:rPr>
              <a:t>L’effet de l’augmentation du niveau de conscience phonémique sur la fluence (CE1) à différents niveaux de connaissance du principe alphabétique</a:t>
            </a:r>
          </a:p>
        </p:txBody>
      </p:sp>
      <p:sp>
        <p:nvSpPr>
          <p:cNvPr id="40" name="sketch line">
            <a:extLst>
              <a:ext uri="{FF2B5EF4-FFF2-40B4-BE49-F238E27FC236}">
                <a16:creationId xmlns:a16="http://schemas.microsoft.com/office/drawing/2014/main" id="{6CBEA21D-09E6-B093-38BE-66B4E740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Espace réservé du contenu 3">
            <a:extLst>
              <a:ext uri="{FF2B5EF4-FFF2-40B4-BE49-F238E27FC236}">
                <a16:creationId xmlns:a16="http://schemas.microsoft.com/office/drawing/2014/main" id="{87EC2DE0-C7F0-4C95-A0B8-E9AE11F1937E}"/>
              </a:ext>
            </a:extLst>
          </p:cNvPr>
          <p:cNvGraphicFramePr>
            <a:graphicFrameLocks noGrp="1"/>
          </p:cNvGraphicFramePr>
          <p:nvPr>
            <p:ph idx="1"/>
            <p:extLst>
              <p:ext uri="{D42A27DB-BD31-4B8C-83A1-F6EECF244321}">
                <p14:modId xmlns:p14="http://schemas.microsoft.com/office/powerpoint/2010/main" val="3155749984"/>
              </p:ext>
            </p:extLst>
          </p:nvPr>
        </p:nvGraphicFramePr>
        <p:xfrm>
          <a:off x="669036" y="1965325"/>
          <a:ext cx="10853928" cy="4527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8429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0AC3431-C5B2-DA38-C901-E0317FB9A6FC}"/>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DFAC20F3-0919-6CD0-E756-EAAE3228D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A384636C-CBE8-D6F5-0999-1D7EF7BC7DF6}"/>
              </a:ext>
            </a:extLst>
          </p:cNvPr>
          <p:cNvSpPr>
            <a:spLocks noGrp="1"/>
          </p:cNvSpPr>
          <p:nvPr>
            <p:ph type="title"/>
          </p:nvPr>
        </p:nvSpPr>
        <p:spPr>
          <a:xfrm>
            <a:off x="838200" y="365125"/>
            <a:ext cx="10515600" cy="1180845"/>
          </a:xfrm>
        </p:spPr>
        <p:txBody>
          <a:bodyPr>
            <a:noAutofit/>
          </a:bodyPr>
          <a:lstStyle/>
          <a:p>
            <a:r>
              <a:rPr lang="fr-FR" sz="2800" b="1" dirty="0">
                <a:latin typeface="+mn-lt"/>
              </a:rPr>
              <a:t>L’effet de l’augmentation du niveau de CPA sur la fluence (CE1) à différents niveaux de conscience phonémique</a:t>
            </a:r>
          </a:p>
        </p:txBody>
      </p:sp>
      <p:sp>
        <p:nvSpPr>
          <p:cNvPr id="40" name="sketch line">
            <a:extLst>
              <a:ext uri="{FF2B5EF4-FFF2-40B4-BE49-F238E27FC236}">
                <a16:creationId xmlns:a16="http://schemas.microsoft.com/office/drawing/2014/main" id="{D2350E60-F8C1-04B3-3998-15D22DDFE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Espace réservé du contenu 5">
            <a:extLst>
              <a:ext uri="{FF2B5EF4-FFF2-40B4-BE49-F238E27FC236}">
                <a16:creationId xmlns:a16="http://schemas.microsoft.com/office/drawing/2014/main" id="{EC1EC056-44A4-45AF-8C59-99DA06C706CB}"/>
              </a:ext>
            </a:extLst>
          </p:cNvPr>
          <p:cNvGraphicFramePr>
            <a:graphicFrameLocks noGrp="1"/>
          </p:cNvGraphicFramePr>
          <p:nvPr>
            <p:ph idx="1"/>
            <p:extLst>
              <p:ext uri="{D42A27DB-BD31-4B8C-83A1-F6EECF244321}">
                <p14:modId xmlns:p14="http://schemas.microsoft.com/office/powerpoint/2010/main" val="577730374"/>
              </p:ext>
            </p:extLst>
          </p:nvPr>
        </p:nvGraphicFramePr>
        <p:xfrm>
          <a:off x="669036" y="1825625"/>
          <a:ext cx="10853928" cy="4667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6973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616F9E7-4E73-4452-8489-31EFFB4C9153}"/>
              </a:ext>
            </a:extLst>
          </p:cNvPr>
          <p:cNvSpPr>
            <a:spLocks noGrp="1"/>
          </p:cNvSpPr>
          <p:nvPr>
            <p:ph type="title"/>
          </p:nvPr>
        </p:nvSpPr>
        <p:spPr>
          <a:xfrm>
            <a:off x="838200" y="365125"/>
            <a:ext cx="10515600" cy="911427"/>
          </a:xfrm>
        </p:spPr>
        <p:txBody>
          <a:bodyPr>
            <a:normAutofit/>
          </a:bodyPr>
          <a:lstStyle/>
          <a:p>
            <a:r>
              <a:rPr lang="fr-FR" sz="2800" b="1" dirty="0">
                <a:latin typeface="+mn-lt"/>
              </a:rPr>
              <a:t>L’enjeu de la connaissance du principe alphabétique</a:t>
            </a:r>
          </a:p>
        </p:txBody>
      </p:sp>
      <p:sp>
        <p:nvSpPr>
          <p:cNvPr id="4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DC5D8EE9-9A13-4525-B3D9-4CCD54A4CA40}"/>
              </a:ext>
            </a:extLst>
          </p:cNvPr>
          <p:cNvSpPr>
            <a:spLocks noGrp="1"/>
          </p:cNvSpPr>
          <p:nvPr>
            <p:ph idx="1"/>
          </p:nvPr>
        </p:nvSpPr>
        <p:spPr>
          <a:xfrm>
            <a:off x="838200" y="1877902"/>
            <a:ext cx="10515600" cy="4450381"/>
          </a:xfrm>
        </p:spPr>
        <p:txBody>
          <a:bodyPr>
            <a:normAutofit fontScale="85000" lnSpcReduction="20000"/>
          </a:bodyPr>
          <a:lstStyle/>
          <a:p>
            <a:pPr marL="0" indent="0" algn="just">
              <a:buNone/>
            </a:pPr>
            <a:endParaRPr lang="fr-FR" sz="800" dirty="0">
              <a:latin typeface="Calibri (corps)"/>
              <a:ea typeface="Calibri" panose="020F0502020204030204" pitchFamily="34" charset="0"/>
              <a:cs typeface="Times New Roman" panose="02020603050405020304" pitchFamily="18" charset="0"/>
            </a:endParaRPr>
          </a:p>
          <a:p>
            <a:pPr marL="0" indent="0" algn="just">
              <a:buNone/>
            </a:pPr>
            <a:r>
              <a:rPr lang="fr-FR" sz="2400" b="1" dirty="0">
                <a:latin typeface="Calibri (corps)"/>
                <a:cs typeface="Times New Roman" panose="02020603050405020304" pitchFamily="18" charset="0"/>
              </a:rPr>
              <a:t>La connaissance du principe alphabétique (CPA) est le premier prédicteur de la lecture</a:t>
            </a:r>
          </a:p>
          <a:p>
            <a:pPr marL="0" indent="0" algn="just">
              <a:spcAft>
                <a:spcPts val="1800"/>
              </a:spcAft>
              <a:buNone/>
            </a:pPr>
            <a:r>
              <a:rPr lang="fr-FR" sz="2400" dirty="0">
                <a:latin typeface="Calibri (corps)"/>
                <a:cs typeface="Times New Roman" panose="02020603050405020304" pitchFamily="18" charset="0"/>
              </a:rPr>
              <a:t>Le niveau de CPA mesuré début CP est le premier prédicteur du niveau en lecture début CE1 (Gioia, Ziegler, </a:t>
            </a:r>
            <a:r>
              <a:rPr lang="fr-FR" sz="2400" dirty="0" err="1">
                <a:latin typeface="Calibri (corps)"/>
                <a:cs typeface="Times New Roman" panose="02020603050405020304" pitchFamily="18" charset="0"/>
              </a:rPr>
              <a:t>Deauvieau</a:t>
            </a:r>
            <a:r>
              <a:rPr lang="fr-FR" sz="2400" dirty="0">
                <a:latin typeface="Calibri (corps)"/>
                <a:cs typeface="Times New Roman" panose="02020603050405020304" pitchFamily="18" charset="0"/>
              </a:rPr>
              <a:t>, 2025a).</a:t>
            </a:r>
          </a:p>
          <a:p>
            <a:pPr marL="0" indent="0" algn="just">
              <a:buNone/>
            </a:pPr>
            <a:r>
              <a:rPr lang="fr-FR" sz="2400" b="1" dirty="0">
                <a:latin typeface="Calibri (corps)"/>
                <a:cs typeface="Times New Roman" panose="02020603050405020304" pitchFamily="18" charset="0"/>
              </a:rPr>
              <a:t>L’enseignement du principe alphabétique en grande section</a:t>
            </a:r>
          </a:p>
          <a:p>
            <a:pPr marL="0" indent="0" algn="just">
              <a:spcAft>
                <a:spcPts val="1800"/>
              </a:spcAft>
              <a:buNone/>
            </a:pPr>
            <a:r>
              <a:rPr lang="fr-FR" sz="2400" dirty="0">
                <a:latin typeface="Calibri (corps)"/>
                <a:cs typeface="Times New Roman" panose="02020603050405020304" pitchFamily="18" charset="0"/>
              </a:rPr>
              <a:t>Les pratiques enseignantes en GS sont essentiellement tournées vers l’entraînement de la conscience phonémique et le travail sur le vocabulaire oral. La connaissance des lettres et surtout l’apprentissage du principe alphabétique font rarement l’objet d’un enseignement systématique (Gioia, 2024a). À l’entrée au CP: 20 % des élèves CPA inexistante ou modeste, 30 % maîtrise partielle, 50 % maîtrise solide. </a:t>
            </a:r>
          </a:p>
          <a:p>
            <a:pPr marL="0" indent="0" algn="just">
              <a:buNone/>
            </a:pPr>
            <a:r>
              <a:rPr lang="fr-FR" sz="2400" b="1" dirty="0">
                <a:latin typeface="Calibri (corps)"/>
                <a:cs typeface="Times New Roman" panose="02020603050405020304" pitchFamily="18" charset="0"/>
              </a:rPr>
              <a:t>L’enseignement  du principe alphabétique dans les familles</a:t>
            </a:r>
          </a:p>
          <a:p>
            <a:pPr marL="0" indent="0" algn="just">
              <a:spcBef>
                <a:spcPts val="600"/>
              </a:spcBef>
              <a:spcAft>
                <a:spcPts val="1800"/>
              </a:spcAft>
              <a:buNone/>
            </a:pPr>
            <a:r>
              <a:rPr lang="fr-FR" sz="2400" dirty="0">
                <a:latin typeface="Calibri (corps)"/>
                <a:cs typeface="Times New Roman" panose="02020603050405020304" pitchFamily="18" charset="0"/>
              </a:rPr>
              <a:t>L’enseignement du principe alphabétique est très présent dans les familles (jeux, échanges entre parents et enfants sur des mots écrits, etc…). L’intensité et les modalités de cet enseignement familial sont très différenciées selon le milieu social. (Gioia, 2024b). </a:t>
            </a:r>
          </a:p>
          <a:p>
            <a:pPr marL="0" indent="0" algn="just">
              <a:buNone/>
            </a:pPr>
            <a:endParaRPr lang="fr-FR" sz="2200" dirty="0">
              <a:latin typeface="Calibri (corps)"/>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9180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Espace réservé du contenu 2">
            <a:extLst>
              <a:ext uri="{FF2B5EF4-FFF2-40B4-BE49-F238E27FC236}">
                <a16:creationId xmlns:a16="http://schemas.microsoft.com/office/drawing/2014/main" id="{DC5D8EE9-9A13-4525-B3D9-4CCD54A4CA40}"/>
              </a:ext>
            </a:extLst>
          </p:cNvPr>
          <p:cNvSpPr>
            <a:spLocks noGrp="1"/>
          </p:cNvSpPr>
          <p:nvPr>
            <p:ph idx="1"/>
          </p:nvPr>
        </p:nvSpPr>
        <p:spPr>
          <a:xfrm>
            <a:off x="4494008" y="545055"/>
            <a:ext cx="6128539" cy="3751732"/>
          </a:xfrm>
        </p:spPr>
        <p:txBody>
          <a:bodyPr anchor="ctr">
            <a:normAutofit/>
          </a:bodyPr>
          <a:lstStyle/>
          <a:p>
            <a:pPr marL="0" indent="0">
              <a:buNone/>
            </a:pPr>
            <a:endParaRPr lang="fr-FR" dirty="0">
              <a:solidFill>
                <a:schemeClr val="tx2"/>
              </a:solidFill>
            </a:endParaRPr>
          </a:p>
          <a:p>
            <a:pPr marL="0" indent="0">
              <a:buNone/>
            </a:pPr>
            <a:endParaRPr lang="fr-FR" dirty="0">
              <a:solidFill>
                <a:schemeClr val="tx2"/>
              </a:solidFill>
            </a:endParaRPr>
          </a:p>
          <a:p>
            <a:pPr marL="0" indent="0">
              <a:buNone/>
            </a:pPr>
            <a:endParaRPr lang="fr-FR" dirty="0">
              <a:solidFill>
                <a:schemeClr val="tx2"/>
              </a:solidFill>
            </a:endParaRPr>
          </a:p>
          <a:p>
            <a:pPr marL="0" indent="0">
              <a:buNone/>
            </a:pPr>
            <a:endParaRPr lang="fr-FR" dirty="0">
              <a:solidFill>
                <a:schemeClr val="tx2"/>
              </a:solidFill>
            </a:endParaRPr>
          </a:p>
          <a:p>
            <a:pPr marL="0" indent="0">
              <a:buNone/>
            </a:pPr>
            <a:r>
              <a:rPr lang="fr-FR" sz="4000" b="1" dirty="0"/>
              <a:t>L’enseignement du décodage au CP</a:t>
            </a:r>
          </a:p>
        </p:txBody>
      </p:sp>
      <p:grpSp>
        <p:nvGrpSpPr>
          <p:cNvPr id="18" name="Group 17">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8845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E903F7-54B3-7951-0B5D-A6705005528B}"/>
              </a:ext>
            </a:extLst>
          </p:cNvPr>
          <p:cNvSpPr>
            <a:spLocks noGrp="1"/>
          </p:cNvSpPr>
          <p:nvPr>
            <p:ph type="title"/>
          </p:nvPr>
        </p:nvSpPr>
        <p:spPr>
          <a:xfrm>
            <a:off x="838200" y="365126"/>
            <a:ext cx="10515600" cy="962230"/>
          </a:xfrm>
        </p:spPr>
        <p:txBody>
          <a:bodyPr/>
          <a:lstStyle/>
          <a:p>
            <a:endParaRPr lang="fr-FR" dirty="0"/>
          </a:p>
        </p:txBody>
      </p:sp>
      <p:sp>
        <p:nvSpPr>
          <p:cNvPr id="3" name="Espace réservé du contenu 2">
            <a:extLst>
              <a:ext uri="{FF2B5EF4-FFF2-40B4-BE49-F238E27FC236}">
                <a16:creationId xmlns:a16="http://schemas.microsoft.com/office/drawing/2014/main" id="{3FC48439-5613-9004-EE83-3A0633137443}"/>
              </a:ext>
            </a:extLst>
          </p:cNvPr>
          <p:cNvSpPr>
            <a:spLocks noGrp="1"/>
          </p:cNvSpPr>
          <p:nvPr>
            <p:ph sz="half" idx="1"/>
          </p:nvPr>
        </p:nvSpPr>
        <p:spPr>
          <a:xfrm>
            <a:off x="838200" y="365125"/>
            <a:ext cx="5181600" cy="5811837"/>
          </a:xfrm>
        </p:spPr>
        <p:txBody>
          <a:bodyPr/>
          <a:lstStyle/>
          <a:p>
            <a:pPr marL="0" indent="0">
              <a:buNone/>
            </a:pPr>
            <a:r>
              <a:rPr lang="fr-FR" sz="1600" dirty="0">
                <a:hlinkClick r:id="rId2"/>
              </a:rPr>
              <a:t>https://www.reseau-canope.fr/fileadmin/user_upload/Projets/conseil_scientifique_education_nationale/notes_csen/Note_CSEN_2024_11.pdf</a:t>
            </a:r>
            <a:endParaRPr lang="fr-FR" sz="1600" dirty="0"/>
          </a:p>
          <a:p>
            <a:pPr marL="0" indent="0">
              <a:buNone/>
            </a:pPr>
            <a:endParaRPr lang="fr-FR" sz="1400" dirty="0"/>
          </a:p>
          <a:p>
            <a:endParaRPr lang="fr-FR" dirty="0"/>
          </a:p>
        </p:txBody>
      </p:sp>
      <p:sp>
        <p:nvSpPr>
          <p:cNvPr id="4" name="Espace réservé du contenu 3">
            <a:extLst>
              <a:ext uri="{FF2B5EF4-FFF2-40B4-BE49-F238E27FC236}">
                <a16:creationId xmlns:a16="http://schemas.microsoft.com/office/drawing/2014/main" id="{EBE1007D-46B4-FCF5-4A37-837C80DE6AE6}"/>
              </a:ext>
            </a:extLst>
          </p:cNvPr>
          <p:cNvSpPr>
            <a:spLocks noGrp="1"/>
          </p:cNvSpPr>
          <p:nvPr>
            <p:ph sz="half" idx="2"/>
          </p:nvPr>
        </p:nvSpPr>
        <p:spPr>
          <a:xfrm>
            <a:off x="6172200" y="365125"/>
            <a:ext cx="5181600" cy="5811838"/>
          </a:xfrm>
        </p:spPr>
        <p:txBody>
          <a:bodyPr/>
          <a:lstStyle/>
          <a:p>
            <a:pPr marL="0" indent="0">
              <a:buNone/>
            </a:pPr>
            <a:r>
              <a:rPr lang="fr-FR" sz="1600" u="sng" kern="100"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https://www.cmh.ens.fr/publication/etudes-et-documents/lefficacite-des-methodes-denseignement-de-la-lecture/</a:t>
            </a:r>
            <a:endParaRPr lang="fr-FR" sz="1600" u="sng" kern="100"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pic>
        <p:nvPicPr>
          <p:cNvPr id="5" name="Espace réservé du contenu 3">
            <a:extLst>
              <a:ext uri="{FF2B5EF4-FFF2-40B4-BE49-F238E27FC236}">
                <a16:creationId xmlns:a16="http://schemas.microsoft.com/office/drawing/2014/main" id="{E2F01FCB-82FD-6B62-F6A5-16CDBD56FEAA}"/>
              </a:ext>
            </a:extLst>
          </p:cNvPr>
          <p:cNvPicPr>
            <a:picLocks noChangeAspect="1"/>
          </p:cNvPicPr>
          <p:nvPr/>
        </p:nvPicPr>
        <p:blipFill>
          <a:blip r:embed="rId4"/>
          <a:stretch>
            <a:fillRect/>
          </a:stretch>
        </p:blipFill>
        <p:spPr>
          <a:xfrm>
            <a:off x="1578077" y="2050026"/>
            <a:ext cx="3097161" cy="4442849"/>
          </a:xfrm>
          <a:prstGeom prst="rect">
            <a:avLst/>
          </a:prstGeom>
        </p:spPr>
      </p:pic>
      <p:pic>
        <p:nvPicPr>
          <p:cNvPr id="6" name="Picture 2">
            <a:extLst>
              <a:ext uri="{FF2B5EF4-FFF2-40B4-BE49-F238E27FC236}">
                <a16:creationId xmlns:a16="http://schemas.microsoft.com/office/drawing/2014/main" id="{3A45D2E7-D0DD-B437-AAA9-108019D4A3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0674" y="2064774"/>
            <a:ext cx="3097161" cy="4442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954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616F9E7-4E73-4452-8489-31EFFB4C9153}"/>
              </a:ext>
            </a:extLst>
          </p:cNvPr>
          <p:cNvSpPr>
            <a:spLocks noGrp="1"/>
          </p:cNvSpPr>
          <p:nvPr>
            <p:ph type="title"/>
          </p:nvPr>
        </p:nvSpPr>
        <p:spPr>
          <a:xfrm>
            <a:off x="838200" y="365125"/>
            <a:ext cx="10515600" cy="952113"/>
          </a:xfrm>
        </p:spPr>
        <p:txBody>
          <a:bodyPr>
            <a:normAutofit/>
          </a:bodyPr>
          <a:lstStyle/>
          <a:p>
            <a:r>
              <a:rPr lang="fr-FR" sz="2800" b="1" dirty="0">
                <a:latin typeface="+mn-lt"/>
              </a:rPr>
              <a:t>Présentation de l’enquête </a:t>
            </a:r>
            <a:r>
              <a:rPr lang="fr-FR" sz="2800" b="1" dirty="0" err="1">
                <a:latin typeface="+mn-lt"/>
              </a:rPr>
              <a:t>Formalect</a:t>
            </a:r>
            <a:endParaRPr lang="fr-FR" sz="2800" b="1" dirty="0">
              <a:latin typeface="+mn-lt"/>
            </a:endParaRPr>
          </a:p>
        </p:txBody>
      </p:sp>
      <p:sp>
        <p:nvSpPr>
          <p:cNvPr id="3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DC5D8EE9-9A13-4525-B3D9-4CCD54A4CA40}"/>
              </a:ext>
            </a:extLst>
          </p:cNvPr>
          <p:cNvSpPr>
            <a:spLocks noGrp="1"/>
          </p:cNvSpPr>
          <p:nvPr>
            <p:ph idx="1"/>
          </p:nvPr>
        </p:nvSpPr>
        <p:spPr>
          <a:xfrm>
            <a:off x="838200" y="1929384"/>
            <a:ext cx="10515600" cy="4251960"/>
          </a:xfrm>
        </p:spPr>
        <p:txBody>
          <a:bodyPr>
            <a:normAutofit/>
          </a:bodyPr>
          <a:lstStyle/>
          <a:p>
            <a:pPr marL="0" indent="0" algn="just">
              <a:buNone/>
            </a:pPr>
            <a:r>
              <a:rPr lang="fr-FR" sz="2000" dirty="0">
                <a:latin typeface="Calibri (corps)"/>
              </a:rPr>
              <a:t>L’enquête </a:t>
            </a:r>
            <a:r>
              <a:rPr lang="fr-FR" sz="2000" dirty="0" err="1">
                <a:latin typeface="Calibri (corps)"/>
              </a:rPr>
              <a:t>Formalect</a:t>
            </a:r>
            <a:r>
              <a:rPr lang="fr-FR" sz="2000" dirty="0">
                <a:latin typeface="Calibri (corps)"/>
              </a:rPr>
              <a:t> a été réalisée en janvier et février 2021 auprès d’un échantillon représentatif d’</a:t>
            </a:r>
            <a:r>
              <a:rPr lang="fr-FR" sz="2000" dirty="0" err="1">
                <a:latin typeface="Calibri (corps)"/>
              </a:rPr>
              <a:t>enseignant</a:t>
            </a:r>
            <a:r>
              <a:rPr lang="fr-FR" sz="2000" dirty="0" err="1">
                <a:latin typeface="Calibri (corps)"/>
                <a:ea typeface="Calibri" panose="020F0502020204030204" pitchFamily="34" charset="0"/>
                <a:cs typeface="Times New Roman" panose="02020603050405020304" pitchFamily="18" charset="0"/>
              </a:rPr>
              <a:t>·e</a:t>
            </a:r>
            <a:r>
              <a:rPr lang="fr-FR" sz="2000" dirty="0" err="1">
                <a:latin typeface="Calibri (corps)"/>
              </a:rPr>
              <a:t>s</a:t>
            </a:r>
            <a:r>
              <a:rPr lang="fr-FR" sz="2000" dirty="0">
                <a:latin typeface="Calibri (corps)"/>
              </a:rPr>
              <a:t> de CP. Plus de 9000 </a:t>
            </a:r>
            <a:r>
              <a:rPr lang="fr-FR" sz="2000" dirty="0" err="1">
                <a:latin typeface="Calibri (corps)"/>
              </a:rPr>
              <a:t>enseignant</a:t>
            </a:r>
            <a:r>
              <a:rPr lang="fr-FR" sz="2000" dirty="0" err="1">
                <a:latin typeface="Calibri (corps)"/>
                <a:ea typeface="Calibri" panose="020F0502020204030204" pitchFamily="34" charset="0"/>
                <a:cs typeface="Times New Roman" panose="02020603050405020304" pitchFamily="18" charset="0"/>
              </a:rPr>
              <a:t>·e</a:t>
            </a:r>
            <a:r>
              <a:rPr lang="fr-FR" sz="2000" dirty="0" err="1">
                <a:latin typeface="Calibri (corps)"/>
              </a:rPr>
              <a:t>s</a:t>
            </a:r>
            <a:r>
              <a:rPr lang="fr-FR" sz="2000" dirty="0">
                <a:latin typeface="Calibri (corps)"/>
              </a:rPr>
              <a:t> ont répondu à l’enquête, et leurs réponses ont été liées aux résultats aux évaluations de leurs 140 000 élèves de CP. </a:t>
            </a:r>
          </a:p>
          <a:p>
            <a:pPr marL="0" indent="0" algn="just">
              <a:buNone/>
            </a:pPr>
            <a:endParaRPr lang="fr-FR" sz="2000" dirty="0">
              <a:latin typeface="Calibri (corps)"/>
            </a:endParaRPr>
          </a:p>
          <a:p>
            <a:pPr marL="0" indent="0" algn="just">
              <a:buNone/>
            </a:pPr>
            <a:r>
              <a:rPr lang="fr-FR" sz="2000" b="1" dirty="0">
                <a:latin typeface="Calibri (corps)"/>
              </a:rPr>
              <a:t>Deux objectifs: </a:t>
            </a:r>
          </a:p>
          <a:p>
            <a:pPr algn="just"/>
            <a:r>
              <a:rPr lang="fr-FR" sz="2000" dirty="0">
                <a:latin typeface="Calibri (corps)"/>
              </a:rPr>
              <a:t>rendre compte de la diversité des pratiques d’enseignement du lire/écrire, y compris des pratiques « rares », en général invisibles dans les enquêtes précédentes du fait de la taille trop réduite des échantillons ;</a:t>
            </a:r>
          </a:p>
          <a:p>
            <a:pPr algn="just"/>
            <a:r>
              <a:rPr lang="fr-FR" sz="2000" dirty="0">
                <a:latin typeface="Calibri (corps)"/>
              </a:rPr>
              <a:t>mettre en lien ces pratiques avec les résultats des élèves aux évaluations nationales. </a:t>
            </a:r>
          </a:p>
          <a:p>
            <a:pPr algn="just"/>
            <a:endParaRPr lang="fr-FR" sz="2000" dirty="0">
              <a:latin typeface="Calibri (corps)"/>
            </a:endParaRPr>
          </a:p>
          <a:p>
            <a:pPr marL="0" indent="0" algn="just">
              <a:buNone/>
            </a:pPr>
            <a:endParaRPr lang="fr-FR" sz="2000" dirty="0">
              <a:latin typeface="Calibri (corps)"/>
            </a:endParaRPr>
          </a:p>
          <a:p>
            <a:pPr marL="0" indent="0" algn="just">
              <a:spcAft>
                <a:spcPts val="1200"/>
              </a:spcAft>
              <a:buNone/>
            </a:pPr>
            <a:endParaRPr lang="fr-FR" sz="2000" dirty="0">
              <a:latin typeface="Calibri (corps)"/>
            </a:endParaRPr>
          </a:p>
        </p:txBody>
      </p:sp>
    </p:spTree>
    <p:extLst>
      <p:ext uri="{BB962C8B-B14F-4D97-AF65-F5344CB8AC3E}">
        <p14:creationId xmlns:p14="http://schemas.microsoft.com/office/powerpoint/2010/main" val="615885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7BE6A66-B0B6-A0B4-1FE5-2E100480963E}"/>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4D94C22B-C586-2C6E-0340-63E4D19FE4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48A9933-660C-514A-D288-884927FBC78A}"/>
              </a:ext>
            </a:extLst>
          </p:cNvPr>
          <p:cNvSpPr>
            <a:spLocks noGrp="1"/>
          </p:cNvSpPr>
          <p:nvPr>
            <p:ph type="title"/>
          </p:nvPr>
        </p:nvSpPr>
        <p:spPr>
          <a:xfrm>
            <a:off x="838200" y="365125"/>
            <a:ext cx="10515600" cy="1023661"/>
          </a:xfrm>
        </p:spPr>
        <p:txBody>
          <a:bodyPr>
            <a:normAutofit/>
          </a:bodyPr>
          <a:lstStyle/>
          <a:p>
            <a:pPr algn="just"/>
            <a:r>
              <a:rPr lang="fr-FR" sz="2800" b="1" dirty="0">
                <a:latin typeface="+mn-lt"/>
              </a:rPr>
              <a:t>Les méthodes d’enseignement en France: clarification des termes</a:t>
            </a:r>
          </a:p>
        </p:txBody>
      </p:sp>
      <p:sp>
        <p:nvSpPr>
          <p:cNvPr id="38" name="sketch line">
            <a:extLst>
              <a:ext uri="{FF2B5EF4-FFF2-40B4-BE49-F238E27FC236}">
                <a16:creationId xmlns:a16="http://schemas.microsoft.com/office/drawing/2014/main" id="{F916EF02-1537-9CAA-E2C3-021342221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10E9FBC2-DF24-0E72-C492-0D4B94D594F2}"/>
              </a:ext>
            </a:extLst>
          </p:cNvPr>
          <p:cNvSpPr>
            <a:spLocks noGrp="1"/>
          </p:cNvSpPr>
          <p:nvPr>
            <p:ph idx="1"/>
          </p:nvPr>
        </p:nvSpPr>
        <p:spPr>
          <a:xfrm>
            <a:off x="838200" y="1929384"/>
            <a:ext cx="10515600" cy="4251960"/>
          </a:xfrm>
        </p:spPr>
        <p:txBody>
          <a:bodyPr>
            <a:normAutofit/>
          </a:bodyPr>
          <a:lstStyle/>
          <a:p>
            <a:pPr marL="0" indent="0" algn="just">
              <a:buNone/>
            </a:pPr>
            <a:r>
              <a:rPr lang="fr-FR" sz="2400" dirty="0">
                <a:latin typeface="Calibri (corps)"/>
              </a:rPr>
              <a:t>En France, il est possible d’appréhender l’éventail des méthodes sous la forme de deux grands pôles: </a:t>
            </a:r>
          </a:p>
          <a:p>
            <a:pPr marL="0" indent="0" algn="just">
              <a:buNone/>
            </a:pPr>
            <a:endParaRPr lang="fr-FR" sz="2400" dirty="0">
              <a:latin typeface="Calibri (corps)"/>
            </a:endParaRPr>
          </a:p>
          <a:p>
            <a:pPr marL="0" indent="0" algn="ctr">
              <a:buNone/>
            </a:pPr>
            <a:r>
              <a:rPr lang="fr-FR" b="1" dirty="0">
                <a:latin typeface="Calibri (corps)"/>
              </a:rPr>
              <a:t>Pôle 1: méthode phonique synthétique stricte</a:t>
            </a:r>
            <a:endParaRPr lang="fr-FR" dirty="0">
              <a:latin typeface="Calibri (corps)"/>
            </a:endParaRPr>
          </a:p>
          <a:p>
            <a:pPr marL="0" indent="0" algn="just">
              <a:buNone/>
            </a:pPr>
            <a:endParaRPr lang="fr-FR" sz="2200" dirty="0">
              <a:latin typeface="Calibri (corps)"/>
            </a:endParaRPr>
          </a:p>
          <a:p>
            <a:pPr marL="0" indent="0" algn="just">
              <a:buNone/>
            </a:pPr>
            <a:r>
              <a:rPr lang="fr-FR" sz="2200" dirty="0">
                <a:latin typeface="Calibri (corps)"/>
              </a:rPr>
              <a:t>Enseignement des correspondances graphèmes – phonèmes selon un rythme soutenu dès le début de l’année, en partant du graphème. Aucune mémorisation globale de « mots-outils » et des textes donnés à lire aux élèves entièrement décodables. </a:t>
            </a:r>
          </a:p>
          <a:p>
            <a:pPr marL="0" indent="0" algn="just">
              <a:buNone/>
            </a:pPr>
            <a:r>
              <a:rPr lang="fr-FR" sz="2200" dirty="0">
                <a:latin typeface="Calibri (corps)"/>
              </a:rPr>
              <a:t>Cette méthode d’enseignement est parfois appelée en France « méthode syllabique ». Mais le terme n’est pas toujours clairement défini.</a:t>
            </a:r>
          </a:p>
          <a:p>
            <a:pPr marL="0" indent="0" algn="just">
              <a:buNone/>
            </a:pPr>
            <a:endParaRPr lang="fr-FR" sz="2200" dirty="0">
              <a:latin typeface="Calibri (corps)"/>
            </a:endParaRPr>
          </a:p>
        </p:txBody>
      </p:sp>
    </p:spTree>
    <p:extLst>
      <p:ext uri="{BB962C8B-B14F-4D97-AF65-F5344CB8AC3E}">
        <p14:creationId xmlns:p14="http://schemas.microsoft.com/office/powerpoint/2010/main" val="3209516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616F9E7-4E73-4452-8489-31EFFB4C9153}"/>
              </a:ext>
            </a:extLst>
          </p:cNvPr>
          <p:cNvSpPr>
            <a:spLocks noGrp="1"/>
          </p:cNvSpPr>
          <p:nvPr>
            <p:ph type="title"/>
          </p:nvPr>
        </p:nvSpPr>
        <p:spPr>
          <a:xfrm>
            <a:off x="838200" y="365125"/>
            <a:ext cx="10515600" cy="1023661"/>
          </a:xfrm>
        </p:spPr>
        <p:txBody>
          <a:bodyPr>
            <a:normAutofit/>
          </a:bodyPr>
          <a:lstStyle/>
          <a:p>
            <a:r>
              <a:rPr lang="fr-FR" sz="2800" b="1" dirty="0">
                <a:latin typeface="+mn-lt"/>
              </a:rPr>
              <a:t>Les méthodes d’enseignement en France: clarification des termes</a:t>
            </a:r>
            <a:endParaRPr lang="fr-FR" sz="2800" dirty="0">
              <a:latin typeface="+mn-lt"/>
            </a:endParaRPr>
          </a:p>
        </p:txBody>
      </p:sp>
      <p:sp>
        <p:nvSpPr>
          <p:cNvPr id="3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DC5D8EE9-9A13-4525-B3D9-4CCD54A4CA40}"/>
              </a:ext>
            </a:extLst>
          </p:cNvPr>
          <p:cNvSpPr>
            <a:spLocks noGrp="1"/>
          </p:cNvSpPr>
          <p:nvPr>
            <p:ph idx="1"/>
          </p:nvPr>
        </p:nvSpPr>
        <p:spPr>
          <a:xfrm>
            <a:off x="838200" y="2002535"/>
            <a:ext cx="10515600" cy="4490339"/>
          </a:xfrm>
        </p:spPr>
        <p:txBody>
          <a:bodyPr>
            <a:normAutofit fontScale="92500" lnSpcReduction="10000"/>
          </a:bodyPr>
          <a:lstStyle/>
          <a:p>
            <a:pPr marL="0" indent="0" algn="ctr">
              <a:buNone/>
            </a:pPr>
            <a:r>
              <a:rPr lang="fr-FR" sz="3000" b="1" dirty="0">
                <a:latin typeface="Calibri (corps)"/>
              </a:rPr>
              <a:t>Pôle 2: méthode phonique mixte</a:t>
            </a:r>
            <a:endParaRPr lang="fr-FR" sz="3000" dirty="0">
              <a:latin typeface="Calibri (corps)"/>
            </a:endParaRPr>
          </a:p>
          <a:p>
            <a:pPr marL="0" indent="0" algn="just">
              <a:buNone/>
            </a:pPr>
            <a:endParaRPr lang="fr-FR" sz="2000" kern="0" dirty="0">
              <a:ea typeface="Calibri" panose="020F0502020204030204" pitchFamily="34" charset="0"/>
            </a:endParaRPr>
          </a:p>
          <a:p>
            <a:pPr marL="0" indent="0" algn="just">
              <a:buNone/>
            </a:pPr>
            <a:r>
              <a:rPr lang="fr-FR" sz="2400" kern="0" dirty="0">
                <a:ea typeface="Calibri" panose="020F0502020204030204" pitchFamily="34" charset="0"/>
              </a:rPr>
              <a:t>Les élèves découvrent de manière plus ou moins systématique le code des correspondances graphèmes-phonèmes, en partant du graphème ou du phonème (leçons de sons), tout en mémorisant globalement un certain nombre de mots (souvent dénommé « mots outils ») et en en devinant d’autres par diverses stratégies d’inférence contextuelle. </a:t>
            </a:r>
          </a:p>
          <a:p>
            <a:pPr marL="0" indent="0" algn="just">
              <a:buNone/>
            </a:pPr>
            <a:endParaRPr lang="fr-FR" sz="2400" kern="0" dirty="0">
              <a:ea typeface="Calibri" panose="020F0502020204030204" pitchFamily="34" charset="0"/>
            </a:endParaRPr>
          </a:p>
          <a:p>
            <a:pPr marL="0" indent="0" algn="just">
              <a:buNone/>
            </a:pPr>
            <a:r>
              <a:rPr lang="fr-FR" sz="2400" kern="0" dirty="0">
                <a:ea typeface="Calibri" panose="020F0502020204030204" pitchFamily="34" charset="0"/>
              </a:rPr>
              <a:t>La méthode mixte admet un large éventail de déclinaisons, s’approchant du pôle 1 lorsque l’apprentissage du code est systématique, réalisé selon une logique synthétique (du graphème vers le phonème), que le nombre de mots appris globalement diminue et que les textes donnés à lire aux élèves sont de plus en plus décodables, et des méthodes phoniques non systématiques voire des méthodes non phoniques (donc d’inspiration idéo-visuelle) dans le cas contraire.</a:t>
            </a:r>
            <a:r>
              <a:rPr lang="fr-FR" sz="2400" dirty="0"/>
              <a:t> </a:t>
            </a:r>
          </a:p>
          <a:p>
            <a:pPr marL="0" indent="0" algn="just">
              <a:buNone/>
            </a:pPr>
            <a:endParaRPr lang="fr-FR" sz="2200" dirty="0">
              <a:latin typeface="Calibri (corps)"/>
            </a:endParaRPr>
          </a:p>
        </p:txBody>
      </p:sp>
    </p:spTree>
    <p:extLst>
      <p:ext uri="{BB962C8B-B14F-4D97-AF65-F5344CB8AC3E}">
        <p14:creationId xmlns:p14="http://schemas.microsoft.com/office/powerpoint/2010/main" val="1479806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0616F9E7-4E73-4452-8489-31EFFB4C9153}"/>
              </a:ext>
            </a:extLst>
          </p:cNvPr>
          <p:cNvSpPr>
            <a:spLocks noGrp="1"/>
          </p:cNvSpPr>
          <p:nvPr>
            <p:ph type="title"/>
          </p:nvPr>
        </p:nvSpPr>
        <p:spPr>
          <a:xfrm>
            <a:off x="838200" y="365125"/>
            <a:ext cx="10515600" cy="1325563"/>
          </a:xfrm>
        </p:spPr>
        <p:txBody>
          <a:bodyPr>
            <a:normAutofit/>
          </a:bodyPr>
          <a:lstStyle/>
          <a:p>
            <a:pPr defTabSz="914400">
              <a:lnSpc>
                <a:spcPct val="90000"/>
              </a:lnSpc>
              <a:spcAft>
                <a:spcPts val="600"/>
              </a:spcAft>
            </a:pPr>
            <a:r>
              <a:rPr lang="en-US" sz="2800" b="1" dirty="0">
                <a:latin typeface="+mn-lt"/>
              </a:rPr>
              <a:t>La </a:t>
            </a:r>
            <a:r>
              <a:rPr lang="en-US" sz="2800" b="1" dirty="0" err="1">
                <a:latin typeface="+mn-lt"/>
              </a:rPr>
              <a:t>catégorisation</a:t>
            </a:r>
            <a:r>
              <a:rPr lang="en-US" sz="2800" b="1" dirty="0">
                <a:latin typeface="+mn-lt"/>
              </a:rPr>
              <a:t> d</a:t>
            </a:r>
            <a:r>
              <a:rPr lang="en-US" sz="2800" b="1" kern="1200" dirty="0">
                <a:solidFill>
                  <a:schemeClr val="tx1"/>
                </a:solidFill>
                <a:latin typeface="+mn-lt"/>
                <a:ea typeface="+mj-ea"/>
                <a:cs typeface="+mj-cs"/>
              </a:rPr>
              <a:t>es </a:t>
            </a:r>
            <a:r>
              <a:rPr lang="en-US" sz="2800" b="1" kern="1200" dirty="0" err="1">
                <a:solidFill>
                  <a:schemeClr val="tx1"/>
                </a:solidFill>
                <a:latin typeface="+mn-lt"/>
                <a:ea typeface="+mj-ea"/>
                <a:cs typeface="+mj-cs"/>
              </a:rPr>
              <a:t>manuels</a:t>
            </a:r>
            <a:r>
              <a:rPr lang="en-US" sz="2800" b="1" kern="1200" dirty="0">
                <a:solidFill>
                  <a:schemeClr val="tx1"/>
                </a:solidFill>
                <a:latin typeface="+mn-lt"/>
                <a:ea typeface="+mj-ea"/>
                <a:cs typeface="+mj-cs"/>
              </a:rPr>
              <a:t> de lecture au CP</a:t>
            </a:r>
            <a:endParaRPr lang="en-US" sz="2800" kern="1200" dirty="0">
              <a:solidFill>
                <a:schemeClr val="tx1"/>
              </a:solidFill>
              <a:latin typeface="+mn-lt"/>
              <a:ea typeface="+mj-ea"/>
              <a:cs typeface="+mj-cs"/>
            </a:endParaRPr>
          </a:p>
        </p:txBody>
      </p:sp>
      <p:sp>
        <p:nvSpPr>
          <p:cNvPr id="3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DC5D8EE9-9A13-4525-B3D9-4CCD54A4CA40}"/>
              </a:ext>
            </a:extLst>
          </p:cNvPr>
          <p:cNvSpPr>
            <a:spLocks noGrp="1"/>
          </p:cNvSpPr>
          <p:nvPr>
            <p:ph idx="1"/>
          </p:nvPr>
        </p:nvSpPr>
        <p:spPr>
          <a:xfrm>
            <a:off x="838200" y="1929384"/>
            <a:ext cx="10515600" cy="4283526"/>
          </a:xfrm>
        </p:spPr>
        <p:txBody>
          <a:bodyPr>
            <a:normAutofit/>
          </a:bodyPr>
          <a:lstStyle/>
          <a:p>
            <a:pPr marL="0" indent="0" algn="just">
              <a:buNone/>
            </a:pPr>
            <a:endParaRPr lang="fr-FR" sz="1400" dirty="0">
              <a:latin typeface="Calibri (corps)"/>
            </a:endParaRPr>
          </a:p>
          <a:p>
            <a:pPr marL="0" indent="0" algn="just">
              <a:buNone/>
            </a:pPr>
            <a:r>
              <a:rPr lang="fr-FR" sz="2200" dirty="0">
                <a:latin typeface="Calibri (corps)"/>
              </a:rPr>
              <a:t>Les manuels d’enseignement de la lecture sont couramment utilisés par les </a:t>
            </a:r>
            <a:r>
              <a:rPr lang="fr-FR" sz="2200" dirty="0" err="1">
                <a:latin typeface="Calibri (corps)"/>
              </a:rPr>
              <a:t>enseignant</a:t>
            </a:r>
            <a:r>
              <a:rPr lang="fr-FR" sz="2200" dirty="0" err="1">
                <a:latin typeface="Calibri (corps)"/>
                <a:ea typeface="Calibri" panose="020F0502020204030204" pitchFamily="34" charset="0"/>
                <a:cs typeface="Times New Roman" panose="02020603050405020304" pitchFamily="18" charset="0"/>
              </a:rPr>
              <a:t>·e</a:t>
            </a:r>
            <a:r>
              <a:rPr lang="fr-FR" sz="2200" dirty="0" err="1">
                <a:latin typeface="Calibri (corps)"/>
              </a:rPr>
              <a:t>s</a:t>
            </a:r>
            <a:r>
              <a:rPr lang="fr-FR" sz="2200" dirty="0">
                <a:latin typeface="Calibri (corps)"/>
              </a:rPr>
              <a:t> pour guider leur action pédagogique (85 % déclarent utiliser un manuel en classe). </a:t>
            </a:r>
          </a:p>
          <a:p>
            <a:pPr marL="0" indent="0" algn="just">
              <a:buNone/>
            </a:pPr>
            <a:endParaRPr lang="fr-FR" sz="1600" dirty="0">
              <a:latin typeface="Calibri (corps)"/>
            </a:endParaRPr>
          </a:p>
          <a:p>
            <a:pPr marL="0" indent="0" algn="just">
              <a:buNone/>
            </a:pPr>
            <a:r>
              <a:rPr lang="fr-FR" sz="2200" dirty="0">
                <a:latin typeface="Calibri (corps)"/>
              </a:rPr>
              <a:t>Chacun de ces manuels prescrit une méthode d’enseignement de la lecture. Il est donc possible de les regrouper selon deux caractéristiques essentielles :</a:t>
            </a:r>
            <a:endParaRPr lang="fr-FR" sz="1200" dirty="0">
              <a:latin typeface="Calibri (corps)"/>
            </a:endParaRPr>
          </a:p>
          <a:p>
            <a:pPr algn="just"/>
            <a:r>
              <a:rPr lang="fr-FR" sz="2200" kern="100" dirty="0">
                <a:latin typeface="Calibri (corps)"/>
                <a:ea typeface="Calibri" panose="020F0502020204030204" pitchFamily="34" charset="0"/>
                <a:cs typeface="Times New Roman" panose="02020603050405020304" pitchFamily="18" charset="0"/>
              </a:rPr>
              <a:t>l</a:t>
            </a:r>
            <a:r>
              <a:rPr lang="fr-FR" sz="2200" kern="100" dirty="0">
                <a:effectLst/>
                <a:latin typeface="Calibri (corps)"/>
                <a:ea typeface="Calibri" panose="020F0502020204030204" pitchFamily="34" charset="0"/>
                <a:cs typeface="Times New Roman" panose="02020603050405020304" pitchFamily="18" charset="0"/>
              </a:rPr>
              <a:t>e nombre de mots non décodables à mémoriser globalement durant les premiers mois de l’année, qui varie de 0 à plus de 40 mots selon les manuels ;</a:t>
            </a:r>
            <a:endParaRPr lang="fr-FR" sz="2200" kern="100" dirty="0">
              <a:latin typeface="Calibri (corps)"/>
              <a:ea typeface="Calibri" panose="020F0502020204030204" pitchFamily="34" charset="0"/>
              <a:cs typeface="Times New Roman" panose="02020603050405020304" pitchFamily="18" charset="0"/>
            </a:endParaRPr>
          </a:p>
          <a:p>
            <a:pPr algn="just"/>
            <a:r>
              <a:rPr lang="fr-FR" sz="2200" kern="100" dirty="0">
                <a:latin typeface="Calibri (corps)"/>
                <a:ea typeface="Calibri" panose="020F0502020204030204" pitchFamily="34" charset="0"/>
                <a:cs typeface="Times New Roman" panose="02020603050405020304" pitchFamily="18" charset="0"/>
              </a:rPr>
              <a:t>l</a:t>
            </a:r>
            <a:r>
              <a:rPr lang="fr-FR" sz="2200" kern="100" dirty="0">
                <a:effectLst/>
                <a:latin typeface="Calibri (corps)"/>
                <a:ea typeface="Calibri" panose="020F0502020204030204" pitchFamily="34" charset="0"/>
                <a:cs typeface="Times New Roman" panose="02020603050405020304" pitchFamily="18" charset="0"/>
              </a:rPr>
              <a:t>e taux de </a:t>
            </a:r>
            <a:r>
              <a:rPr lang="fr-FR" sz="2200" kern="100" dirty="0" err="1">
                <a:effectLst/>
                <a:latin typeface="Calibri (corps)"/>
                <a:ea typeface="Calibri" panose="020F0502020204030204" pitchFamily="34" charset="0"/>
                <a:cs typeface="Times New Roman" panose="02020603050405020304" pitchFamily="18" charset="0"/>
              </a:rPr>
              <a:t>décodabilité</a:t>
            </a:r>
            <a:r>
              <a:rPr lang="fr-FR" sz="2200" kern="100" dirty="0">
                <a:effectLst/>
                <a:latin typeface="Calibri (corps)"/>
                <a:ea typeface="Calibri" panose="020F0502020204030204" pitchFamily="34" charset="0"/>
                <a:cs typeface="Times New Roman" panose="02020603050405020304" pitchFamily="18" charset="0"/>
              </a:rPr>
              <a:t> des textes donnés à lire aux élèves durant les premiers mois qui varie, selon les manuels, de 40 % à 100 % (calcul réalisé avec </a:t>
            </a:r>
            <a:r>
              <a:rPr lang="fr-FR" sz="2200" kern="100" dirty="0" err="1">
                <a:effectLst/>
                <a:latin typeface="Calibri (corps)"/>
                <a:ea typeface="Calibri" panose="020F0502020204030204" pitchFamily="34" charset="0"/>
                <a:cs typeface="Times New Roman" panose="02020603050405020304" pitchFamily="18" charset="0"/>
              </a:rPr>
              <a:t>Anagraph</a:t>
            </a:r>
            <a:r>
              <a:rPr lang="fr-FR" sz="2200" kern="100" dirty="0">
                <a:effectLst/>
                <a:latin typeface="Calibri (corps)"/>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782325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0616F9E7-4E73-4452-8489-31EFFB4C9153}"/>
              </a:ext>
            </a:extLst>
          </p:cNvPr>
          <p:cNvSpPr>
            <a:spLocks noGrp="1"/>
          </p:cNvSpPr>
          <p:nvPr>
            <p:ph type="title"/>
          </p:nvPr>
        </p:nvSpPr>
        <p:spPr>
          <a:xfrm>
            <a:off x="838200" y="365125"/>
            <a:ext cx="10515600" cy="1325563"/>
          </a:xfrm>
        </p:spPr>
        <p:txBody>
          <a:bodyPr>
            <a:normAutofit/>
          </a:bodyPr>
          <a:lstStyle/>
          <a:p>
            <a:pPr defTabSz="914400">
              <a:lnSpc>
                <a:spcPct val="90000"/>
              </a:lnSpc>
              <a:spcAft>
                <a:spcPts val="600"/>
              </a:spcAft>
            </a:pPr>
            <a:r>
              <a:rPr lang="fr-FR" sz="2800" b="1" dirty="0">
                <a:latin typeface="+mn-lt"/>
              </a:rPr>
              <a:t> Quatre catégories  de manuels</a:t>
            </a:r>
            <a:endParaRPr lang="en-US" sz="2800" kern="1200" dirty="0">
              <a:solidFill>
                <a:schemeClr val="tx1"/>
              </a:solidFill>
              <a:latin typeface="+mn-lt"/>
              <a:ea typeface="+mj-ea"/>
              <a:cs typeface="+mj-cs"/>
            </a:endParaRPr>
          </a:p>
        </p:txBody>
      </p:sp>
      <p:sp>
        <p:nvSpPr>
          <p:cNvPr id="3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DC5D8EE9-9A13-4525-B3D9-4CCD54A4CA40}"/>
              </a:ext>
            </a:extLst>
          </p:cNvPr>
          <p:cNvSpPr>
            <a:spLocks noGrp="1"/>
          </p:cNvSpPr>
          <p:nvPr>
            <p:ph idx="1"/>
          </p:nvPr>
        </p:nvSpPr>
        <p:spPr>
          <a:xfrm>
            <a:off x="838200" y="1929384"/>
            <a:ext cx="10515600" cy="4314952"/>
          </a:xfrm>
        </p:spPr>
        <p:txBody>
          <a:bodyPr>
            <a:normAutofit/>
          </a:bodyPr>
          <a:lstStyle/>
          <a:p>
            <a:pPr marL="0" indent="0" algn="just">
              <a:buNone/>
            </a:pPr>
            <a:endParaRPr lang="fr-FR" sz="2200" dirty="0">
              <a:latin typeface="Calibri (corps)"/>
            </a:endParaRPr>
          </a:p>
          <a:p>
            <a:pPr algn="just">
              <a:buFont typeface="Arial" panose="020B0604020202020204" pitchFamily="34" charset="0"/>
              <a:buChar char="•"/>
            </a:pPr>
            <a:r>
              <a:rPr lang="fr-FR" sz="2400" b="1" dirty="0"/>
              <a:t>Manuels phoniques synthétiques stricts </a:t>
            </a:r>
            <a:r>
              <a:rPr lang="fr-FR" sz="2400" dirty="0"/>
              <a:t>(</a:t>
            </a:r>
            <a:r>
              <a:rPr lang="fr-FR" sz="2400" dirty="0" err="1"/>
              <a:t>décodabilité</a:t>
            </a:r>
            <a:r>
              <a:rPr lang="fr-FR" sz="2400" dirty="0"/>
              <a:t> &gt; 95 % sans mot-outil) : </a:t>
            </a:r>
            <a:r>
              <a:rPr lang="fr-FR" sz="2400" b="1" dirty="0"/>
              <a:t>5 % des classes</a:t>
            </a:r>
          </a:p>
          <a:p>
            <a:pPr algn="just">
              <a:buFont typeface="Arial" panose="020B0604020202020204" pitchFamily="34" charset="0"/>
              <a:buChar char="•"/>
            </a:pPr>
            <a:endParaRPr lang="fr-FR" sz="2400" b="1" dirty="0"/>
          </a:p>
          <a:p>
            <a:pPr algn="just">
              <a:buFont typeface="Arial" panose="020B0604020202020204" pitchFamily="34" charset="0"/>
              <a:buChar char="•"/>
            </a:pPr>
            <a:r>
              <a:rPr lang="fr-FR" sz="2400" b="1" dirty="0"/>
              <a:t>Manuels frontière </a:t>
            </a:r>
            <a:r>
              <a:rPr lang="fr-FR" sz="2400" dirty="0"/>
              <a:t>(</a:t>
            </a:r>
            <a:r>
              <a:rPr lang="fr-FR" sz="2400" dirty="0" err="1"/>
              <a:t>décodabilité</a:t>
            </a:r>
            <a:r>
              <a:rPr lang="fr-FR" sz="2400" dirty="0"/>
              <a:t> &gt; 95 % &amp; mots-outils) : </a:t>
            </a:r>
            <a:r>
              <a:rPr lang="fr-FR" sz="2400" b="1" dirty="0"/>
              <a:t>9 %</a:t>
            </a:r>
          </a:p>
          <a:p>
            <a:pPr algn="just">
              <a:buFont typeface="Arial" panose="020B0604020202020204" pitchFamily="34" charset="0"/>
              <a:buChar char="•"/>
            </a:pPr>
            <a:endParaRPr lang="fr-FR" sz="2400" b="1" dirty="0"/>
          </a:p>
          <a:p>
            <a:pPr algn="just">
              <a:buFont typeface="Arial" panose="020B0604020202020204" pitchFamily="34" charset="0"/>
              <a:buChar char="•"/>
            </a:pPr>
            <a:r>
              <a:rPr lang="fr-FR" sz="2400" b="1" dirty="0"/>
              <a:t>Manuels mixtes </a:t>
            </a:r>
            <a:r>
              <a:rPr lang="fr-FR" sz="2400" dirty="0"/>
              <a:t>(75 % &lt;= </a:t>
            </a:r>
            <a:r>
              <a:rPr lang="fr-FR" sz="2400" dirty="0" err="1"/>
              <a:t>décodabilité</a:t>
            </a:r>
            <a:r>
              <a:rPr lang="fr-FR" sz="2400" dirty="0"/>
              <a:t> &lt;= 95 % &amp; mots-outils) : </a:t>
            </a:r>
            <a:r>
              <a:rPr lang="fr-FR" sz="2400" b="1" dirty="0"/>
              <a:t>74 %</a:t>
            </a:r>
            <a:r>
              <a:rPr lang="fr-FR" sz="2400" dirty="0"/>
              <a:t> </a:t>
            </a:r>
          </a:p>
          <a:p>
            <a:pPr algn="just">
              <a:buFont typeface="Arial" panose="020B0604020202020204" pitchFamily="34" charset="0"/>
              <a:buChar char="•"/>
            </a:pPr>
            <a:endParaRPr lang="fr-FR" sz="2400" dirty="0"/>
          </a:p>
          <a:p>
            <a:pPr algn="just">
              <a:buFont typeface="Arial" panose="020B0604020202020204" pitchFamily="34" charset="0"/>
              <a:buChar char="•"/>
            </a:pPr>
            <a:r>
              <a:rPr lang="fr-FR" sz="2400" b="1" dirty="0"/>
              <a:t>Manuels mixtes+ </a:t>
            </a:r>
            <a:r>
              <a:rPr lang="fr-FR" sz="2400" dirty="0"/>
              <a:t>(</a:t>
            </a:r>
            <a:r>
              <a:rPr lang="fr-FR" sz="2400" dirty="0" err="1"/>
              <a:t>décodabilité</a:t>
            </a:r>
            <a:r>
              <a:rPr lang="fr-FR" sz="2400" dirty="0"/>
              <a:t> &lt; 75 % &amp; mots-outils) : </a:t>
            </a:r>
            <a:r>
              <a:rPr lang="fr-FR" sz="2400" b="1" dirty="0"/>
              <a:t>12 %</a:t>
            </a:r>
          </a:p>
          <a:p>
            <a:pPr marL="0" indent="0" algn="just">
              <a:buNone/>
            </a:pPr>
            <a:endParaRPr lang="fr-FR" sz="1400" dirty="0">
              <a:solidFill>
                <a:schemeClr val="tx2"/>
              </a:solidFill>
            </a:endParaRPr>
          </a:p>
        </p:txBody>
      </p:sp>
    </p:spTree>
    <p:extLst>
      <p:ext uri="{BB962C8B-B14F-4D97-AF65-F5344CB8AC3E}">
        <p14:creationId xmlns:p14="http://schemas.microsoft.com/office/powerpoint/2010/main" val="939104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3" name="Freeform: Shape 12">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Espace réservé du contenu 2">
            <a:extLst>
              <a:ext uri="{FF2B5EF4-FFF2-40B4-BE49-F238E27FC236}">
                <a16:creationId xmlns:a16="http://schemas.microsoft.com/office/drawing/2014/main" id="{DC5D8EE9-9A13-4525-B3D9-4CCD54A4CA40}"/>
              </a:ext>
            </a:extLst>
          </p:cNvPr>
          <p:cNvSpPr>
            <a:spLocks noGrp="1"/>
          </p:cNvSpPr>
          <p:nvPr>
            <p:ph idx="1"/>
          </p:nvPr>
        </p:nvSpPr>
        <p:spPr>
          <a:xfrm>
            <a:off x="7294831" y="1032986"/>
            <a:ext cx="4919108" cy="4792027"/>
          </a:xfrm>
        </p:spPr>
        <p:txBody>
          <a:bodyPr anchor="ctr">
            <a:normAutofit/>
          </a:bodyPr>
          <a:lstStyle/>
          <a:p>
            <a:pPr marL="0" indent="0">
              <a:buNone/>
            </a:pPr>
            <a:endParaRPr lang="fr-FR" dirty="0">
              <a:solidFill>
                <a:schemeClr val="tx2"/>
              </a:solidFill>
            </a:endParaRPr>
          </a:p>
          <a:p>
            <a:pPr marL="0" indent="0">
              <a:buNone/>
            </a:pPr>
            <a:endParaRPr lang="fr-FR" dirty="0">
              <a:solidFill>
                <a:schemeClr val="tx2"/>
              </a:solidFill>
            </a:endParaRPr>
          </a:p>
          <a:p>
            <a:pPr marL="0" indent="0">
              <a:buNone/>
            </a:pPr>
            <a:r>
              <a:rPr lang="fr-FR" b="1" dirty="0"/>
              <a:t>INTRODUCTION</a:t>
            </a:r>
          </a:p>
        </p:txBody>
      </p:sp>
    </p:spTree>
    <p:extLst>
      <p:ext uri="{BB962C8B-B14F-4D97-AF65-F5344CB8AC3E}">
        <p14:creationId xmlns:p14="http://schemas.microsoft.com/office/powerpoint/2010/main" val="2659976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DeauvieauTabl02.png">
            <a:extLst>
              <a:ext uri="{FF2B5EF4-FFF2-40B4-BE49-F238E27FC236}">
                <a16:creationId xmlns:a16="http://schemas.microsoft.com/office/drawing/2014/main" id="{FCEC70E6-7294-3518-F388-C82848C298D4}"/>
              </a:ext>
            </a:extLst>
          </p:cNvPr>
          <p:cNvPicPr>
            <a:picLocks noGrp="1" noChangeAspect="1"/>
          </p:cNvPicPr>
          <p:nvPr>
            <p:ph idx="1"/>
          </p:nvPr>
        </p:nvPicPr>
        <p:blipFill>
          <a:blip r:embed="rId3" r:link="rId4"/>
          <a:stretch>
            <a:fillRect/>
          </a:stretch>
        </p:blipFill>
        <p:spPr>
          <a:xfrm>
            <a:off x="2654710" y="103239"/>
            <a:ext cx="6445045" cy="6577780"/>
          </a:xfrm>
          <a:prstGeom prst="rect">
            <a:avLst/>
          </a:prstGeom>
        </p:spPr>
      </p:pic>
    </p:spTree>
    <p:extLst>
      <p:ext uri="{BB962C8B-B14F-4D97-AF65-F5344CB8AC3E}">
        <p14:creationId xmlns:p14="http://schemas.microsoft.com/office/powerpoint/2010/main" val="137454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0616F9E7-4E73-4452-8489-31EFFB4C9153}"/>
              </a:ext>
            </a:extLst>
          </p:cNvPr>
          <p:cNvSpPr>
            <a:spLocks noGrp="1"/>
          </p:cNvSpPr>
          <p:nvPr>
            <p:ph type="title"/>
          </p:nvPr>
        </p:nvSpPr>
        <p:spPr>
          <a:xfrm>
            <a:off x="838200" y="365125"/>
            <a:ext cx="10515600" cy="801177"/>
          </a:xfrm>
        </p:spPr>
        <p:txBody>
          <a:bodyPr>
            <a:normAutofit/>
          </a:bodyPr>
          <a:lstStyle/>
          <a:p>
            <a:pPr defTabSz="914400">
              <a:lnSpc>
                <a:spcPct val="90000"/>
              </a:lnSpc>
              <a:spcAft>
                <a:spcPts val="600"/>
              </a:spcAft>
            </a:pPr>
            <a:r>
              <a:rPr lang="fr-FR" sz="2800" b="1" dirty="0">
                <a:latin typeface="+mn-lt"/>
              </a:rPr>
              <a:t>La définition des méthodes d’enseignement dans l’enquête </a:t>
            </a:r>
            <a:r>
              <a:rPr lang="fr-FR" sz="2800" b="1" dirty="0" err="1">
                <a:latin typeface="+mn-lt"/>
              </a:rPr>
              <a:t>Formalect</a:t>
            </a:r>
            <a:endParaRPr lang="en-US" sz="2800" kern="1200" dirty="0">
              <a:solidFill>
                <a:schemeClr val="tx1"/>
              </a:solidFill>
              <a:latin typeface="+mn-lt"/>
              <a:ea typeface="+mj-ea"/>
              <a:cs typeface="+mj-cs"/>
            </a:endParaRPr>
          </a:p>
        </p:txBody>
      </p:sp>
      <p:sp>
        <p:nvSpPr>
          <p:cNvPr id="3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DC5D8EE9-9A13-4525-B3D9-4CCD54A4CA40}"/>
              </a:ext>
            </a:extLst>
          </p:cNvPr>
          <p:cNvSpPr>
            <a:spLocks noGrp="1"/>
          </p:cNvSpPr>
          <p:nvPr>
            <p:ph idx="1"/>
          </p:nvPr>
        </p:nvSpPr>
        <p:spPr>
          <a:xfrm>
            <a:off x="838200" y="1695661"/>
            <a:ext cx="10515600" cy="5034323"/>
          </a:xfrm>
        </p:spPr>
        <p:txBody>
          <a:bodyPr>
            <a:normAutofit/>
          </a:bodyPr>
          <a:lstStyle/>
          <a:p>
            <a:pPr marL="0" indent="0" algn="just">
              <a:buNone/>
            </a:pPr>
            <a:endParaRPr lang="fr-FR" sz="2200" dirty="0">
              <a:latin typeface="Calibri (corps)"/>
            </a:endParaRPr>
          </a:p>
          <a:p>
            <a:pPr algn="just">
              <a:spcBef>
                <a:spcPts val="0"/>
              </a:spcBef>
            </a:pPr>
            <a:r>
              <a:rPr lang="fr-FR" sz="2000" b="1" kern="100" dirty="0">
                <a:effectLst/>
                <a:ea typeface="Calibri" panose="020F0502020204030204" pitchFamily="34" charset="0"/>
                <a:cs typeface="Times New Roman" panose="02020603050405020304" pitchFamily="18" charset="0"/>
              </a:rPr>
              <a:t>Méthode synthétique stricte</a:t>
            </a:r>
            <a:r>
              <a:rPr lang="fr-FR" sz="2000" kern="100" dirty="0">
                <a:effectLst/>
                <a:ea typeface="Calibri" panose="020F0502020204030204" pitchFamily="34" charset="0"/>
                <a:cs typeface="Times New Roman" panose="02020603050405020304" pitchFamily="18" charset="0"/>
              </a:rPr>
              <a:t> : Les </a:t>
            </a:r>
            <a:r>
              <a:rPr lang="fr-FR" sz="2000" kern="100" dirty="0" err="1">
                <a:effectLst/>
                <a:ea typeface="Calibri" panose="020F0502020204030204" pitchFamily="34" charset="0"/>
                <a:cs typeface="Times New Roman" panose="02020603050405020304" pitchFamily="18" charset="0"/>
              </a:rPr>
              <a:t>enseignant·es</a:t>
            </a:r>
            <a:r>
              <a:rPr lang="fr-FR" sz="2000" kern="100" dirty="0">
                <a:effectLst/>
                <a:ea typeface="Calibri" panose="020F0502020204030204" pitchFamily="34" charset="0"/>
                <a:cs typeface="Times New Roman" panose="02020603050405020304" pitchFamily="18" charset="0"/>
              </a:rPr>
              <a:t> déclarent utiliser un manuel synthétique strict, en suivre strictement les préconisations, ne pas faire mémoriser de mots non décodables et donner à lire des textes entièrement décodables à leurs élèves. </a:t>
            </a:r>
          </a:p>
          <a:p>
            <a:pPr algn="just"/>
            <a:r>
              <a:rPr lang="fr-FR" sz="2000" b="1" kern="100" dirty="0">
                <a:effectLst/>
                <a:ea typeface="Calibri" panose="020F0502020204030204" pitchFamily="34" charset="0"/>
                <a:cs typeface="Times New Roman" panose="02020603050405020304" pitchFamily="18" charset="0"/>
              </a:rPr>
              <a:t>Méthode frontière</a:t>
            </a:r>
            <a:r>
              <a:rPr lang="fr-FR" sz="2000" kern="100" dirty="0">
                <a:effectLst/>
                <a:ea typeface="Calibri" panose="020F0502020204030204" pitchFamily="34" charset="0"/>
                <a:cs typeface="Times New Roman" panose="02020603050405020304" pitchFamily="18" charset="0"/>
              </a:rPr>
              <a:t> : Les </a:t>
            </a:r>
            <a:r>
              <a:rPr lang="fr-FR" sz="2000" kern="100" dirty="0" err="1">
                <a:effectLst/>
                <a:ea typeface="Calibri" panose="020F0502020204030204" pitchFamily="34" charset="0"/>
                <a:cs typeface="Times New Roman" panose="02020603050405020304" pitchFamily="18" charset="0"/>
              </a:rPr>
              <a:t>enseignant·es</a:t>
            </a:r>
            <a:r>
              <a:rPr lang="fr-FR" sz="2000" kern="100" dirty="0">
                <a:effectLst/>
                <a:ea typeface="Calibri" panose="020F0502020204030204" pitchFamily="34" charset="0"/>
                <a:cs typeface="Times New Roman" panose="02020603050405020304" pitchFamily="18" charset="0"/>
              </a:rPr>
              <a:t> déclarent utiliser un manuel frontière, en suivre strictement les préconisations, faire mémoriser des mots non décodables et donner à lire à leurs élèves des textes qui ne sont pas entièrement décodables. </a:t>
            </a:r>
          </a:p>
          <a:p>
            <a:pPr algn="just"/>
            <a:r>
              <a:rPr lang="fr-FR" sz="2000" b="1" kern="100" dirty="0">
                <a:effectLst/>
                <a:ea typeface="Calibri" panose="020F0502020204030204" pitchFamily="34" charset="0"/>
                <a:cs typeface="Times New Roman" panose="02020603050405020304" pitchFamily="18" charset="0"/>
              </a:rPr>
              <a:t>Méthode mixte </a:t>
            </a:r>
            <a:r>
              <a:rPr lang="fr-FR" sz="2000" kern="100" dirty="0">
                <a:effectLst/>
                <a:ea typeface="Calibri" panose="020F0502020204030204" pitchFamily="34" charset="0"/>
                <a:cs typeface="Times New Roman" panose="02020603050405020304" pitchFamily="18" charset="0"/>
              </a:rPr>
              <a:t>: Les </a:t>
            </a:r>
            <a:r>
              <a:rPr lang="fr-FR" sz="2000" kern="100" dirty="0" err="1">
                <a:effectLst/>
                <a:ea typeface="Calibri" panose="020F0502020204030204" pitchFamily="34" charset="0"/>
                <a:cs typeface="Times New Roman" panose="02020603050405020304" pitchFamily="18" charset="0"/>
              </a:rPr>
              <a:t>enseignant·es</a:t>
            </a:r>
            <a:r>
              <a:rPr lang="fr-FR" sz="2000" kern="100" dirty="0">
                <a:effectLst/>
                <a:ea typeface="Calibri" panose="020F0502020204030204" pitchFamily="34" charset="0"/>
                <a:cs typeface="Times New Roman" panose="02020603050405020304" pitchFamily="18" charset="0"/>
              </a:rPr>
              <a:t> déclarent utiliser un manuel mixte, en suivre strictement les préconisations, faire mémoriser des mots non décodables et donner à lire à leurs élèves des textes qui ne sont pas entièrement décodables.</a:t>
            </a:r>
          </a:p>
          <a:p>
            <a:pPr algn="just"/>
            <a:r>
              <a:rPr lang="fr-FR" sz="2000" b="1" kern="100" dirty="0">
                <a:effectLst/>
                <a:ea typeface="Calibri" panose="020F0502020204030204" pitchFamily="34" charset="0"/>
                <a:cs typeface="Times New Roman" panose="02020603050405020304" pitchFamily="18" charset="0"/>
              </a:rPr>
              <a:t>Méthode</a:t>
            </a:r>
            <a:r>
              <a:rPr lang="fr-FR" sz="2000" kern="100" dirty="0">
                <a:effectLst/>
                <a:ea typeface="Calibri" panose="020F0502020204030204" pitchFamily="34" charset="0"/>
                <a:cs typeface="Times New Roman" panose="02020603050405020304" pitchFamily="18" charset="0"/>
              </a:rPr>
              <a:t> </a:t>
            </a:r>
            <a:r>
              <a:rPr lang="fr-FR" sz="2000" b="1" kern="100" dirty="0">
                <a:effectLst/>
                <a:ea typeface="Calibri" panose="020F0502020204030204" pitchFamily="34" charset="0"/>
                <a:cs typeface="Times New Roman" panose="02020603050405020304" pitchFamily="18" charset="0"/>
              </a:rPr>
              <a:t>mixte +</a:t>
            </a:r>
            <a:r>
              <a:rPr lang="fr-FR" sz="2000" kern="100" dirty="0">
                <a:effectLst/>
                <a:ea typeface="Calibri" panose="020F0502020204030204" pitchFamily="34" charset="0"/>
                <a:cs typeface="Times New Roman" panose="02020603050405020304" pitchFamily="18" charset="0"/>
              </a:rPr>
              <a:t> : Les </a:t>
            </a:r>
            <a:r>
              <a:rPr lang="fr-FR" sz="2000" kern="100" dirty="0" err="1">
                <a:effectLst/>
                <a:ea typeface="Calibri" panose="020F0502020204030204" pitchFamily="34" charset="0"/>
                <a:cs typeface="Times New Roman" panose="02020603050405020304" pitchFamily="18" charset="0"/>
              </a:rPr>
              <a:t>enseignant·es</a:t>
            </a:r>
            <a:r>
              <a:rPr lang="fr-FR" sz="2000" kern="100" dirty="0">
                <a:effectLst/>
                <a:ea typeface="Calibri" panose="020F0502020204030204" pitchFamily="34" charset="0"/>
                <a:cs typeface="Times New Roman" panose="02020603050405020304" pitchFamily="18" charset="0"/>
              </a:rPr>
              <a:t> déclarent utiliser un manuel mixte+, en suivre strictement les préconisations, faire mémoriser des mots non décodables et donner à lire à leurs élèves des textes qui ne sont pas entièrement décodables.</a:t>
            </a:r>
          </a:p>
          <a:p>
            <a:pPr algn="just"/>
            <a:r>
              <a:rPr lang="fr-FR" sz="2000" b="1" kern="100" dirty="0">
                <a:effectLst/>
                <a:ea typeface="Calibri" panose="020F0502020204030204" pitchFamily="34" charset="0"/>
                <a:cs typeface="Times New Roman" panose="02020603050405020304" pitchFamily="18" charset="0"/>
              </a:rPr>
              <a:t>Méthode autre</a:t>
            </a:r>
            <a:r>
              <a:rPr lang="fr-FR" sz="2000" kern="100" dirty="0">
                <a:effectLst/>
                <a:ea typeface="Calibri" panose="020F0502020204030204" pitchFamily="34" charset="0"/>
                <a:cs typeface="Times New Roman" panose="02020603050405020304" pitchFamily="18" charset="0"/>
              </a:rPr>
              <a:t> : Cette modalité regroupe les </a:t>
            </a:r>
            <a:r>
              <a:rPr lang="fr-FR" sz="2000" kern="100" dirty="0" err="1">
                <a:effectLst/>
                <a:ea typeface="Calibri" panose="020F0502020204030204" pitchFamily="34" charset="0"/>
                <a:cs typeface="Times New Roman" panose="02020603050405020304" pitchFamily="18" charset="0"/>
              </a:rPr>
              <a:t>enseignant·es</a:t>
            </a:r>
            <a:r>
              <a:rPr lang="fr-FR" sz="2000" kern="100" dirty="0">
                <a:effectLst/>
                <a:ea typeface="Calibri" panose="020F0502020204030204" pitchFamily="34" charset="0"/>
                <a:cs typeface="Times New Roman" panose="02020603050405020304" pitchFamily="18" charset="0"/>
              </a:rPr>
              <a:t> qui ne suivent pas les préconisations de leur manuel, quel qu’il soit, et/ou déclarent des pratiques qui sont en contradiction avec les principes du manuel qu’ils ou elles utilisent. </a:t>
            </a:r>
          </a:p>
          <a:p>
            <a:pPr marL="0" indent="0" algn="just">
              <a:buNone/>
            </a:pPr>
            <a:endParaRPr lang="fr-FR" sz="1400" dirty="0">
              <a:solidFill>
                <a:schemeClr val="tx2"/>
              </a:solidFill>
            </a:endParaRPr>
          </a:p>
        </p:txBody>
      </p:sp>
    </p:spTree>
    <p:extLst>
      <p:ext uri="{BB962C8B-B14F-4D97-AF65-F5344CB8AC3E}">
        <p14:creationId xmlns:p14="http://schemas.microsoft.com/office/powerpoint/2010/main" val="1385232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0616F9E7-4E73-4452-8489-31EFFB4C9153}"/>
              </a:ext>
            </a:extLst>
          </p:cNvPr>
          <p:cNvSpPr>
            <a:spLocks noGrp="1"/>
          </p:cNvSpPr>
          <p:nvPr>
            <p:ph type="title"/>
          </p:nvPr>
        </p:nvSpPr>
        <p:spPr>
          <a:xfrm>
            <a:off x="838200" y="174754"/>
            <a:ext cx="10515600" cy="1320218"/>
          </a:xfrm>
        </p:spPr>
        <p:txBody>
          <a:bodyPr>
            <a:noAutofit/>
          </a:bodyPr>
          <a:lstStyle/>
          <a:p>
            <a:pPr algn="just"/>
            <a:r>
              <a:rPr lang="fr-FR" sz="2800" b="1" dirty="0">
                <a:latin typeface="+mn-lt"/>
              </a:rPr>
              <a:t>Résultat 1: l’efficacité supérieure de la méthode synthétique stricte</a:t>
            </a:r>
          </a:p>
        </p:txBody>
      </p:sp>
      <p:sp>
        <p:nvSpPr>
          <p:cNvPr id="3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Espace réservé du contenu 8">
            <a:extLst>
              <a:ext uri="{FF2B5EF4-FFF2-40B4-BE49-F238E27FC236}">
                <a16:creationId xmlns:a16="http://schemas.microsoft.com/office/drawing/2014/main" id="{13BECBB0-1C3F-6604-28AE-82928C2F6CE2}"/>
              </a:ext>
            </a:extLst>
          </p:cNvPr>
          <p:cNvSpPr>
            <a:spLocks noGrp="1"/>
          </p:cNvSpPr>
          <p:nvPr>
            <p:ph idx="1"/>
          </p:nvPr>
        </p:nvSpPr>
        <p:spPr>
          <a:xfrm>
            <a:off x="836676" y="1914638"/>
            <a:ext cx="10515600" cy="4549794"/>
          </a:xfrm>
        </p:spPr>
        <p:txBody>
          <a:bodyPr>
            <a:normAutofit/>
          </a:bodyPr>
          <a:lstStyle/>
          <a:p>
            <a:pPr algn="just">
              <a:spcAft>
                <a:spcPts val="1800"/>
              </a:spcAft>
            </a:pPr>
            <a:r>
              <a:rPr lang="fr-FR" sz="2000" dirty="0"/>
              <a:t>Les élèves des classes à méthode synthétique stricte obtiennent en janvier CP et début CE1 de meilleurs résultats en fluence et en compréhension de textes écrits que les élèves des classes à méthodes frontières, mixtes ou mixtes + (</a:t>
            </a:r>
            <a:r>
              <a:rPr lang="fr-FR" sz="2000" dirty="0" err="1"/>
              <a:t>Deauvieau</a:t>
            </a:r>
            <a:r>
              <a:rPr lang="fr-FR" sz="2000" dirty="0"/>
              <a:t> et Gioia, 2024a; Gioia, Ziegler, </a:t>
            </a:r>
            <a:r>
              <a:rPr lang="fr-FR" sz="2000" dirty="0" err="1"/>
              <a:t>Deauvieau</a:t>
            </a:r>
            <a:r>
              <a:rPr lang="fr-FR" sz="2000" dirty="0"/>
              <a:t>, 2025b).</a:t>
            </a:r>
          </a:p>
          <a:p>
            <a:pPr>
              <a:spcAft>
                <a:spcPts val="600"/>
              </a:spcAft>
            </a:pPr>
            <a:r>
              <a:rPr lang="fr-FR" sz="2000" dirty="0"/>
              <a:t>Pour les élèves qui entrent au CP avec un niveau faible et scolarisés dans des écoles populaires: </a:t>
            </a:r>
          </a:p>
          <a:p>
            <a:pPr>
              <a:spcBef>
                <a:spcPts val="0"/>
              </a:spcBef>
              <a:buFontTx/>
              <a:buChar char="-"/>
            </a:pPr>
            <a:r>
              <a:rPr lang="fr-FR" sz="2000" dirty="0"/>
              <a:t>si méthode mixte: ils liront en moyenne 12 mots par minute en janvier (seuil élèves « fragiles » :  14 mots/minute)</a:t>
            </a:r>
          </a:p>
          <a:p>
            <a:pPr>
              <a:spcBef>
                <a:spcPts val="0"/>
              </a:spcBef>
              <a:buFontTx/>
              <a:buChar char="-"/>
            </a:pPr>
            <a:r>
              <a:rPr lang="fr-FR" sz="2000" dirty="0"/>
              <a:t>si méthode synthétique stricte: ils liront en moyenne 18 mots par minute en janvier. </a:t>
            </a:r>
          </a:p>
          <a:p>
            <a:pPr algn="just">
              <a:spcBef>
                <a:spcPts val="2200"/>
              </a:spcBef>
            </a:pPr>
            <a:r>
              <a:rPr lang="fr-FR" sz="2000" dirty="0"/>
              <a:t>Les élèves scolarisés dans des écoles populaires (IPS = 3) qui reçoivent un enseignement synthétique strict obtiennent de meilleurs résultats au test de fluence mi-CP que les élèves scolarisés dans des écoles à recrutement social élevé (IPS = 7) ayant appris à lire avec une méthode mixte.</a:t>
            </a:r>
            <a:endParaRPr lang="fr-FR" dirty="0"/>
          </a:p>
        </p:txBody>
      </p:sp>
    </p:spTree>
    <p:extLst>
      <p:ext uri="{BB962C8B-B14F-4D97-AF65-F5344CB8AC3E}">
        <p14:creationId xmlns:p14="http://schemas.microsoft.com/office/powerpoint/2010/main" val="3258815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98A78C-1D9E-AF04-3FDB-98E07150A472}"/>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A6ADF2E-CAC7-E1E3-06C2-965C734D1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D54FF4F2-3A5F-224C-37DB-BF5477639282}"/>
              </a:ext>
            </a:extLst>
          </p:cNvPr>
          <p:cNvSpPr>
            <a:spLocks noGrp="1"/>
          </p:cNvSpPr>
          <p:nvPr>
            <p:ph type="title"/>
          </p:nvPr>
        </p:nvSpPr>
        <p:spPr>
          <a:xfrm>
            <a:off x="838200" y="365125"/>
            <a:ext cx="10515600" cy="966545"/>
          </a:xfrm>
        </p:spPr>
        <p:txBody>
          <a:bodyPr>
            <a:normAutofit/>
          </a:bodyPr>
          <a:lstStyle/>
          <a:p>
            <a:pPr defTabSz="914400">
              <a:lnSpc>
                <a:spcPct val="90000"/>
              </a:lnSpc>
              <a:spcAft>
                <a:spcPts val="600"/>
              </a:spcAft>
            </a:pPr>
            <a:r>
              <a:rPr lang="fr-FR" sz="2800" b="1" dirty="0">
                <a:latin typeface="+mn-lt"/>
              </a:rPr>
              <a:t>Résultat 2: les écarts entre méthodes augmentent lorsque le niveau de  connaissance du principe alphabétique à l’entrée au CP diminue</a:t>
            </a:r>
            <a:endParaRPr lang="en-US" sz="2800" kern="1200" dirty="0">
              <a:latin typeface="+mn-lt"/>
              <a:ea typeface="+mj-ea"/>
              <a:cs typeface="+mj-cs"/>
            </a:endParaRPr>
          </a:p>
        </p:txBody>
      </p:sp>
      <p:sp>
        <p:nvSpPr>
          <p:cNvPr id="38" name="sketch line">
            <a:extLst>
              <a:ext uri="{FF2B5EF4-FFF2-40B4-BE49-F238E27FC236}">
                <a16:creationId xmlns:a16="http://schemas.microsoft.com/office/drawing/2014/main" id="{873EAE16-7704-62D1-01CE-935E7AAAE4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83A4BA4C-B3BE-5AAB-808E-EA2924CB3127}"/>
              </a:ext>
            </a:extLst>
          </p:cNvPr>
          <p:cNvSpPr>
            <a:spLocks noGrp="1"/>
          </p:cNvSpPr>
          <p:nvPr>
            <p:ph idx="1"/>
          </p:nvPr>
        </p:nvSpPr>
        <p:spPr>
          <a:xfrm>
            <a:off x="838200" y="2055813"/>
            <a:ext cx="10515600" cy="3313191"/>
          </a:xfrm>
        </p:spPr>
        <p:txBody>
          <a:bodyPr>
            <a:normAutofit/>
          </a:bodyPr>
          <a:lstStyle/>
          <a:p>
            <a:pPr marL="0" indent="0" algn="ctr">
              <a:buNone/>
            </a:pPr>
            <a:r>
              <a:rPr lang="fr-FR" sz="2000" b="1" dirty="0">
                <a:effectLst/>
                <a:latin typeface="+mn-lt"/>
                <a:ea typeface="MS Mincho" panose="02020609040205080304" pitchFamily="49" charset="-128"/>
              </a:rPr>
              <a:t>L’effet du type de méthode sur le niveau en fluence mi-CP </a:t>
            </a:r>
            <a:br>
              <a:rPr lang="fr-FR" sz="2000" b="1" dirty="0">
                <a:effectLst/>
                <a:latin typeface="+mn-lt"/>
                <a:ea typeface="MS Mincho" panose="02020609040205080304" pitchFamily="49" charset="-128"/>
              </a:rPr>
            </a:br>
            <a:r>
              <a:rPr lang="fr-FR" sz="2000" b="1" dirty="0">
                <a:effectLst/>
                <a:latin typeface="+mn-lt"/>
                <a:ea typeface="MS Mincho" panose="02020609040205080304" pitchFamily="49" charset="-128"/>
              </a:rPr>
              <a:t>selon le niveau de CPA des élèves à l’entrée au CP</a:t>
            </a:r>
            <a:endParaRPr lang="fr-FR" sz="2200" kern="100" dirty="0">
              <a:latin typeface="Calibri (corps)"/>
              <a:ea typeface="Calibri" panose="020F0502020204030204" pitchFamily="34" charset="0"/>
              <a:cs typeface="Times New Roman" panose="02020603050405020304" pitchFamily="18" charset="0"/>
            </a:endParaRPr>
          </a:p>
        </p:txBody>
      </p:sp>
      <p:pic>
        <p:nvPicPr>
          <p:cNvPr id="4" name="DeauvieauGraphl01.png">
            <a:extLst>
              <a:ext uri="{FF2B5EF4-FFF2-40B4-BE49-F238E27FC236}">
                <a16:creationId xmlns:a16="http://schemas.microsoft.com/office/drawing/2014/main" id="{3648ADA8-335B-7A88-48C8-3E167AD80591}"/>
              </a:ext>
            </a:extLst>
          </p:cNvPr>
          <p:cNvPicPr>
            <a:picLocks noChangeAspect="1"/>
          </p:cNvPicPr>
          <p:nvPr/>
        </p:nvPicPr>
        <p:blipFill>
          <a:blip r:embed="rId3" r:link="rId4"/>
          <a:stretch>
            <a:fillRect/>
          </a:stretch>
        </p:blipFill>
        <p:spPr>
          <a:xfrm>
            <a:off x="1902542" y="2743200"/>
            <a:ext cx="8421329" cy="3878825"/>
          </a:xfrm>
          <a:prstGeom prst="rect">
            <a:avLst/>
          </a:prstGeom>
        </p:spPr>
      </p:pic>
    </p:spTree>
    <p:extLst>
      <p:ext uri="{BB962C8B-B14F-4D97-AF65-F5344CB8AC3E}">
        <p14:creationId xmlns:p14="http://schemas.microsoft.com/office/powerpoint/2010/main" val="179854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89B80B-2548-EE80-384B-A8A0904BEB22}"/>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6497A6A5-C5F3-A14D-F918-D90A7F751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8BE56FFA-8E9C-5C1A-F9F6-298442C249F5}"/>
              </a:ext>
            </a:extLst>
          </p:cNvPr>
          <p:cNvSpPr>
            <a:spLocks noGrp="1"/>
          </p:cNvSpPr>
          <p:nvPr>
            <p:ph type="title"/>
          </p:nvPr>
        </p:nvSpPr>
        <p:spPr>
          <a:xfrm>
            <a:off x="838200" y="174754"/>
            <a:ext cx="10515600" cy="1320218"/>
          </a:xfrm>
        </p:spPr>
        <p:txBody>
          <a:bodyPr>
            <a:noAutofit/>
          </a:bodyPr>
          <a:lstStyle/>
          <a:p>
            <a:pPr algn="just"/>
            <a:r>
              <a:rPr lang="fr-FR" sz="2800" b="1" dirty="0">
                <a:latin typeface="+mn-lt"/>
              </a:rPr>
              <a:t>Résultat 3: les écarts entre méthodes augmentent dans les classes à recrutement social populaire (IPS faible)</a:t>
            </a:r>
          </a:p>
        </p:txBody>
      </p:sp>
      <p:sp>
        <p:nvSpPr>
          <p:cNvPr id="37" name="sketch line">
            <a:extLst>
              <a:ext uri="{FF2B5EF4-FFF2-40B4-BE49-F238E27FC236}">
                <a16:creationId xmlns:a16="http://schemas.microsoft.com/office/drawing/2014/main" id="{35042165-2542-C034-4C33-1AB1D45B7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Espace réservé du contenu 8">
            <a:extLst>
              <a:ext uri="{FF2B5EF4-FFF2-40B4-BE49-F238E27FC236}">
                <a16:creationId xmlns:a16="http://schemas.microsoft.com/office/drawing/2014/main" id="{10FCCE5C-F29C-34C5-01ED-50AB43BC4AB0}"/>
              </a:ext>
            </a:extLst>
          </p:cNvPr>
          <p:cNvSpPr>
            <a:spLocks noGrp="1"/>
          </p:cNvSpPr>
          <p:nvPr>
            <p:ph idx="1"/>
          </p:nvPr>
        </p:nvSpPr>
        <p:spPr>
          <a:xfrm>
            <a:off x="836676" y="1914638"/>
            <a:ext cx="10515600" cy="4549794"/>
          </a:xfrm>
        </p:spPr>
        <p:txBody>
          <a:bodyPr>
            <a:normAutofit/>
          </a:bodyPr>
          <a:lstStyle/>
          <a:p>
            <a:pPr algn="just"/>
            <a:r>
              <a:rPr lang="fr-FR" sz="2200" dirty="0"/>
              <a:t>Ces écarts entre méthodes augmentent également selon l’indice de position sociale de l’école (IPS). Plus le niveau d’IPS de l’école diminue, plus l’écart entre méthodes augmente, selon le même schéma que pour le niveau à l’entrée des élèves. </a:t>
            </a:r>
          </a:p>
          <a:p>
            <a:pPr algn="just"/>
            <a:endParaRPr lang="fr-FR" sz="2200" b="1" dirty="0"/>
          </a:p>
          <a:p>
            <a:pPr algn="just"/>
            <a:r>
              <a:rPr lang="fr-FR" sz="2200" dirty="0"/>
              <a:t>Ainsi, dans les écoles à recrutement social relativement élevé (catégorie 7/10 d’IPS), l’écart entre la méthode synthétique stricte et la méthode mixte est estimé en fluence en janvier au CP à 2,1 mots par minute et en septembre au CE1 à 1,4 mots par minute.</a:t>
            </a:r>
            <a:r>
              <a:rPr lang="fr-FR" sz="2200" kern="100" dirty="0">
                <a:ea typeface="Calibri" panose="020F0502020204030204" pitchFamily="34" charset="0"/>
                <a:cs typeface="Times New Roman" panose="02020603050405020304" pitchFamily="18" charset="0"/>
              </a:rPr>
              <a:t> </a:t>
            </a:r>
          </a:p>
          <a:p>
            <a:pPr algn="just"/>
            <a:endParaRPr lang="fr-FR" sz="2200" kern="100" dirty="0">
              <a:ea typeface="Calibri" panose="020F0502020204030204" pitchFamily="34" charset="0"/>
              <a:cs typeface="Times New Roman" panose="02020603050405020304" pitchFamily="18" charset="0"/>
            </a:endParaRPr>
          </a:p>
          <a:p>
            <a:pPr algn="just"/>
            <a:r>
              <a:rPr lang="fr-FR" sz="2200" dirty="0"/>
              <a:t>L’écart entre ces deux méthodes est nettement plus important dans les écoles à recrutement social populaire (catégorie 2/10 d’IPS), respectivement 4,6 mots par minute en janvier au CP et 6 mots par minute en septembre au CE1. Les écarts d’efficacité entre méthodes varient également, selon la même tendance, en compréhension écrite. </a:t>
            </a:r>
          </a:p>
        </p:txBody>
      </p:sp>
    </p:spTree>
    <p:extLst>
      <p:ext uri="{BB962C8B-B14F-4D97-AF65-F5344CB8AC3E}">
        <p14:creationId xmlns:p14="http://schemas.microsoft.com/office/powerpoint/2010/main" val="2282744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9F7F8A-A864-841B-DC46-9B0AE2898C27}"/>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6D7EE4A-DBA2-433F-E425-F338A0D8D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13569C22-1B49-167E-AB23-8F50F988EA84}"/>
              </a:ext>
            </a:extLst>
          </p:cNvPr>
          <p:cNvSpPr>
            <a:spLocks noGrp="1"/>
          </p:cNvSpPr>
          <p:nvPr>
            <p:ph type="title"/>
          </p:nvPr>
        </p:nvSpPr>
        <p:spPr>
          <a:xfrm>
            <a:off x="838200" y="174754"/>
            <a:ext cx="10515600" cy="1320218"/>
          </a:xfrm>
        </p:spPr>
        <p:txBody>
          <a:bodyPr>
            <a:noAutofit/>
          </a:bodyPr>
          <a:lstStyle/>
          <a:p>
            <a:pPr algn="just"/>
            <a:r>
              <a:rPr lang="fr-FR" sz="2800" b="1" dirty="0">
                <a:latin typeface="+mn-lt"/>
              </a:rPr>
              <a:t>Pourquoi la méthode synthétique stricte est plus efficace ? </a:t>
            </a:r>
          </a:p>
        </p:txBody>
      </p:sp>
      <p:sp>
        <p:nvSpPr>
          <p:cNvPr id="37" name="sketch line">
            <a:extLst>
              <a:ext uri="{FF2B5EF4-FFF2-40B4-BE49-F238E27FC236}">
                <a16:creationId xmlns:a16="http://schemas.microsoft.com/office/drawing/2014/main" id="{7A19A435-CBED-D927-D7AD-F9C2AC48F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Espace réservé du contenu 8">
            <a:extLst>
              <a:ext uri="{FF2B5EF4-FFF2-40B4-BE49-F238E27FC236}">
                <a16:creationId xmlns:a16="http://schemas.microsoft.com/office/drawing/2014/main" id="{EEA5A0F7-97D3-D18C-3CDF-6A09A68C6807}"/>
              </a:ext>
            </a:extLst>
          </p:cNvPr>
          <p:cNvSpPr>
            <a:spLocks noGrp="1"/>
          </p:cNvSpPr>
          <p:nvPr>
            <p:ph idx="1"/>
          </p:nvPr>
        </p:nvSpPr>
        <p:spPr>
          <a:xfrm>
            <a:off x="836676" y="1914638"/>
            <a:ext cx="10515600" cy="4549794"/>
          </a:xfrm>
        </p:spPr>
        <p:txBody>
          <a:bodyPr>
            <a:normAutofit/>
          </a:bodyPr>
          <a:lstStyle/>
          <a:p>
            <a:pPr algn="just"/>
            <a:r>
              <a:rPr lang="fr-FR" sz="2400" b="1" dirty="0">
                <a:latin typeface="Calibri (corps)"/>
              </a:rPr>
              <a:t>Rappel du résultat statistique : </a:t>
            </a:r>
            <a:r>
              <a:rPr lang="fr-FR" sz="2400" dirty="0">
                <a:latin typeface="Calibri (corps)"/>
              </a:rPr>
              <a:t>en moyenne et toutes choses égales par ailleurs, la méthode phonique synthétique stricte (utilisation d’un manuel synthétique strict, pas de mémorisation de mots-outils et textes à lire 100% décodables) produit de meilleurs résultats comparés aux différentes variantes de la méthode mixte.</a:t>
            </a:r>
            <a:r>
              <a:rPr lang="fr-FR" sz="2400" b="1" dirty="0">
                <a:latin typeface="Calibri (corps)"/>
              </a:rPr>
              <a:t> </a:t>
            </a:r>
          </a:p>
          <a:p>
            <a:pPr algn="just"/>
            <a:endParaRPr lang="fr-FR" sz="2400" b="1" dirty="0">
              <a:latin typeface="Calibri (corps)"/>
            </a:endParaRPr>
          </a:p>
          <a:p>
            <a:pPr algn="just"/>
            <a:r>
              <a:rPr lang="fr-FR" sz="2400" b="1" dirty="0">
                <a:latin typeface="Calibri (corps)"/>
              </a:rPr>
              <a:t>Analyse : </a:t>
            </a:r>
            <a:r>
              <a:rPr lang="fr-FR" sz="2400" dirty="0">
                <a:latin typeface="Calibri (corps)"/>
              </a:rPr>
              <a:t>La méthode synthétique stricte installe l’élève dès le début de l’année scolaire dans une conception claire de ce que représente le décodage. Elle est celle qui participe le mieux à la création de la voie de lecture phonologique qui conditionne elle-même la mise en place de la voie de lecture orthographique.  </a:t>
            </a:r>
          </a:p>
        </p:txBody>
      </p:sp>
    </p:spTree>
    <p:extLst>
      <p:ext uri="{BB962C8B-B14F-4D97-AF65-F5344CB8AC3E}">
        <p14:creationId xmlns:p14="http://schemas.microsoft.com/office/powerpoint/2010/main" val="442943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E6F40D7-75D1-FA68-2FBE-9EF260526A95}"/>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FAF878DE-F096-2AE1-3542-F11E5FE1DD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8590503-444B-86AA-5A16-55CF3924EC4B}"/>
              </a:ext>
            </a:extLst>
          </p:cNvPr>
          <p:cNvSpPr>
            <a:spLocks noGrp="1"/>
          </p:cNvSpPr>
          <p:nvPr>
            <p:ph type="title"/>
          </p:nvPr>
        </p:nvSpPr>
        <p:spPr>
          <a:xfrm>
            <a:off x="838200" y="456565"/>
            <a:ext cx="10515600" cy="855684"/>
          </a:xfrm>
        </p:spPr>
        <p:txBody>
          <a:bodyPr>
            <a:noAutofit/>
          </a:bodyPr>
          <a:lstStyle/>
          <a:p>
            <a:r>
              <a:rPr lang="fr-FR" sz="2800" b="1" dirty="0">
                <a:latin typeface="+mn-lt"/>
              </a:rPr>
              <a:t>Pourquoi cette efficacité varie selon le niveau de CPA à l’entrée au CP? </a:t>
            </a:r>
          </a:p>
        </p:txBody>
      </p:sp>
      <p:sp>
        <p:nvSpPr>
          <p:cNvPr id="40" name="sketch line">
            <a:extLst>
              <a:ext uri="{FF2B5EF4-FFF2-40B4-BE49-F238E27FC236}">
                <a16:creationId xmlns:a16="http://schemas.microsoft.com/office/drawing/2014/main" id="{12DAA4F4-6CE1-61BC-F92A-C3422E2D16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64B78888-07C3-DE0B-2AA9-333AD6E0091F}"/>
              </a:ext>
            </a:extLst>
          </p:cNvPr>
          <p:cNvSpPr>
            <a:spLocks noGrp="1"/>
          </p:cNvSpPr>
          <p:nvPr>
            <p:ph idx="1"/>
          </p:nvPr>
        </p:nvSpPr>
        <p:spPr>
          <a:xfrm>
            <a:off x="838200" y="1823678"/>
            <a:ext cx="10515600" cy="4669198"/>
          </a:xfrm>
        </p:spPr>
        <p:txBody>
          <a:bodyPr>
            <a:normAutofit/>
          </a:bodyPr>
          <a:lstStyle/>
          <a:p>
            <a:pPr marL="0" indent="0" algn="just">
              <a:buNone/>
            </a:pPr>
            <a:endParaRPr lang="fr-FR" sz="800" b="1" dirty="0">
              <a:latin typeface="Calibri (corps)"/>
              <a:ea typeface="Calibri" panose="020F0502020204030204" pitchFamily="34" charset="0"/>
              <a:cs typeface="Times New Roman" panose="02020603050405020304" pitchFamily="18" charset="0"/>
            </a:endParaRPr>
          </a:p>
          <a:p>
            <a:pPr algn="just"/>
            <a:r>
              <a:rPr lang="fr-FR" sz="2400" b="1" dirty="0">
                <a:latin typeface="Calibri (corps)"/>
              </a:rPr>
              <a:t>Rappel du résultat statistique : </a:t>
            </a:r>
            <a:r>
              <a:rPr lang="fr-FR" sz="2400" dirty="0">
                <a:latin typeface="Calibri (corps)"/>
              </a:rPr>
              <a:t>l’efficacité supérieure de la méthode synthétique stricte est d’autant plus élevée que le niveau à l’entrée de l’élève est faible (en degré de maîtrise du principe alphabétique). </a:t>
            </a:r>
          </a:p>
          <a:p>
            <a:pPr algn="just"/>
            <a:endParaRPr lang="fr-FR" sz="2400" dirty="0">
              <a:latin typeface="Calibri (corps)"/>
            </a:endParaRPr>
          </a:p>
          <a:p>
            <a:pPr algn="just"/>
            <a:r>
              <a:rPr lang="fr-FR" sz="2400" b="1" dirty="0">
                <a:latin typeface="Calibri (corps)"/>
              </a:rPr>
              <a:t>Analyse du résultat : </a:t>
            </a:r>
          </a:p>
          <a:p>
            <a:pPr marL="0" indent="0" algn="just">
              <a:buNone/>
            </a:pPr>
            <a:r>
              <a:rPr lang="fr-FR" sz="2400" dirty="0">
                <a:latin typeface="Calibri (corps)"/>
              </a:rPr>
              <a:t>Les élèves qui ont un niveau faible ou fragile à l’entrée au CP (30 % environ) n’ont pas encore une maîtrise solide du principe alphabétique. L’utilisation d’une méthode mixte, c’est-à-dire avec des activités de type mémorisation ou reconnaissance globale de mots, a pour effet de rendre plus difficile l’acquisition du principe alphabétique et l’automatisation du décodage. </a:t>
            </a:r>
          </a:p>
          <a:p>
            <a:pPr marL="0" indent="0" algn="just">
              <a:spcBef>
                <a:spcPts val="600"/>
              </a:spcBef>
              <a:buNone/>
            </a:pPr>
            <a:endParaRPr lang="fr-FR" sz="2000" dirty="0">
              <a:latin typeface="Calibri (corps)"/>
              <a:cs typeface="Times New Roman" panose="02020603050405020304" pitchFamily="18" charset="0"/>
            </a:endParaRPr>
          </a:p>
          <a:p>
            <a:pPr marL="0" indent="0" algn="just">
              <a:buNone/>
            </a:pPr>
            <a:endParaRPr lang="fr-FR" sz="800" dirty="0">
              <a:latin typeface="Calibri (corps)"/>
              <a:cs typeface="Times New Roman" panose="02020603050405020304" pitchFamily="18" charset="0"/>
            </a:endParaRPr>
          </a:p>
          <a:p>
            <a:pPr marL="0" indent="0" algn="just">
              <a:buNone/>
            </a:pPr>
            <a:endParaRPr lang="fr-FR" sz="2400" b="1" dirty="0">
              <a:latin typeface="Calibri (corps)"/>
              <a:cs typeface="Times New Roman" panose="02020603050405020304" pitchFamily="18" charset="0"/>
            </a:endParaRPr>
          </a:p>
          <a:p>
            <a:pPr marL="0" indent="0" algn="just">
              <a:buNone/>
            </a:pPr>
            <a:endParaRPr lang="fr-FR" sz="2200" dirty="0">
              <a:latin typeface="Calibri (corps)"/>
              <a:ea typeface="Calibri" panose="020F0502020204030204" pitchFamily="34" charset="0"/>
              <a:cs typeface="Times New Roman" panose="02020603050405020304" pitchFamily="18" charset="0"/>
            </a:endParaRPr>
          </a:p>
          <a:p>
            <a:pPr marL="0" indent="0" algn="just">
              <a:buNone/>
            </a:pPr>
            <a:endParaRPr lang="fr-FR" sz="2200" dirty="0">
              <a:latin typeface="Calibri (corps)"/>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5327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C1EE84-1207-9F41-C450-A610E9E858AA}"/>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45326AE1-C5B7-3C73-3838-08E2ADE88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E8FABAF-D416-9E80-CBDB-2BE54F962B75}"/>
              </a:ext>
            </a:extLst>
          </p:cNvPr>
          <p:cNvSpPr>
            <a:spLocks noGrp="1"/>
          </p:cNvSpPr>
          <p:nvPr>
            <p:ph type="title"/>
          </p:nvPr>
        </p:nvSpPr>
        <p:spPr>
          <a:xfrm>
            <a:off x="838200" y="365125"/>
            <a:ext cx="10515600" cy="723889"/>
          </a:xfrm>
        </p:spPr>
        <p:txBody>
          <a:bodyPr>
            <a:normAutofit/>
          </a:bodyPr>
          <a:lstStyle/>
          <a:p>
            <a:r>
              <a:rPr lang="fr-FR" sz="2800" b="1" dirty="0">
                <a:latin typeface="+mn-lt"/>
              </a:rPr>
              <a:t>Pourquoi cette efficacité varie selon l’origine sociale des élèves? </a:t>
            </a:r>
          </a:p>
        </p:txBody>
      </p:sp>
      <p:sp>
        <p:nvSpPr>
          <p:cNvPr id="40" name="sketch line">
            <a:extLst>
              <a:ext uri="{FF2B5EF4-FFF2-40B4-BE49-F238E27FC236}">
                <a16:creationId xmlns:a16="http://schemas.microsoft.com/office/drawing/2014/main" id="{B197F1C5-092B-0719-CC15-F872D1F38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4216755A-2B44-53C4-0F00-2C6C2D0C794B}"/>
              </a:ext>
            </a:extLst>
          </p:cNvPr>
          <p:cNvSpPr>
            <a:spLocks noGrp="1"/>
          </p:cNvSpPr>
          <p:nvPr>
            <p:ph idx="1"/>
          </p:nvPr>
        </p:nvSpPr>
        <p:spPr>
          <a:xfrm>
            <a:off x="838200" y="1823678"/>
            <a:ext cx="10515600" cy="4669198"/>
          </a:xfrm>
        </p:spPr>
        <p:txBody>
          <a:bodyPr>
            <a:normAutofit/>
          </a:bodyPr>
          <a:lstStyle/>
          <a:p>
            <a:pPr marL="0" indent="0" algn="just">
              <a:buNone/>
            </a:pPr>
            <a:endParaRPr lang="fr-FR" sz="800" b="1" dirty="0">
              <a:latin typeface="Calibri (corps)"/>
              <a:ea typeface="Calibri" panose="020F0502020204030204" pitchFamily="34" charset="0"/>
              <a:cs typeface="Times New Roman" panose="02020603050405020304" pitchFamily="18" charset="0"/>
            </a:endParaRPr>
          </a:p>
          <a:p>
            <a:pPr algn="just"/>
            <a:r>
              <a:rPr lang="fr-FR" sz="2400" b="1" dirty="0">
                <a:latin typeface="Calibri (corps)"/>
              </a:rPr>
              <a:t>Rappel du résultat statistique : </a:t>
            </a:r>
            <a:r>
              <a:rPr lang="fr-FR" sz="2400" dirty="0">
                <a:latin typeface="Calibri (corps)"/>
              </a:rPr>
              <a:t>l’efficacité supérieure de la méthode synthétique stricte est plus prononcée dans les classes à recrutement social populaire. </a:t>
            </a:r>
          </a:p>
          <a:p>
            <a:pPr algn="just"/>
            <a:endParaRPr lang="fr-FR" sz="2400" dirty="0">
              <a:latin typeface="Calibri (corps)"/>
            </a:endParaRPr>
          </a:p>
          <a:p>
            <a:pPr algn="just"/>
            <a:r>
              <a:rPr lang="fr-FR" sz="2400" b="1" dirty="0">
                <a:latin typeface="Calibri (corps)"/>
              </a:rPr>
              <a:t>Analyse du résultat : </a:t>
            </a:r>
          </a:p>
          <a:p>
            <a:pPr marL="0" indent="0" algn="just">
              <a:buNone/>
            </a:pPr>
            <a:r>
              <a:rPr lang="fr-FR" sz="2400" dirty="0">
                <a:latin typeface="Calibri (corps)"/>
              </a:rPr>
              <a:t>Il faut tourner le regard vers les familles qui interviennent de manière intensive dans la scolarité de leurs enfants, notamment au moment de l’apprentissage de la lecture. C’est le cas dans tous les milieux sociaux. Mais l’intervention parentale dans les milieux favorisés est tendanciellement plus efficace car plus souvent fondée sur des pratiques « synthétiques strictes » (Gioia, 2024a). </a:t>
            </a:r>
          </a:p>
          <a:p>
            <a:pPr marL="0" indent="0" algn="just">
              <a:spcBef>
                <a:spcPts val="600"/>
              </a:spcBef>
              <a:buNone/>
            </a:pPr>
            <a:endParaRPr lang="fr-FR" sz="2000" dirty="0">
              <a:latin typeface="Calibri (corps)"/>
              <a:cs typeface="Times New Roman" panose="02020603050405020304" pitchFamily="18" charset="0"/>
            </a:endParaRPr>
          </a:p>
          <a:p>
            <a:pPr marL="0" indent="0" algn="just">
              <a:buNone/>
            </a:pPr>
            <a:endParaRPr lang="fr-FR" sz="800" dirty="0">
              <a:latin typeface="Calibri (corps)"/>
              <a:cs typeface="Times New Roman" panose="02020603050405020304" pitchFamily="18" charset="0"/>
            </a:endParaRPr>
          </a:p>
          <a:p>
            <a:pPr marL="0" indent="0" algn="just">
              <a:buNone/>
            </a:pPr>
            <a:endParaRPr lang="fr-FR" sz="2400" b="1" dirty="0">
              <a:latin typeface="Calibri (corps)"/>
              <a:cs typeface="Times New Roman" panose="02020603050405020304" pitchFamily="18" charset="0"/>
            </a:endParaRPr>
          </a:p>
          <a:p>
            <a:pPr marL="0" indent="0" algn="just">
              <a:buNone/>
            </a:pPr>
            <a:endParaRPr lang="fr-FR" sz="2200" dirty="0">
              <a:latin typeface="Calibri (corps)"/>
              <a:ea typeface="Calibri" panose="020F0502020204030204" pitchFamily="34" charset="0"/>
              <a:cs typeface="Times New Roman" panose="02020603050405020304" pitchFamily="18" charset="0"/>
            </a:endParaRPr>
          </a:p>
          <a:p>
            <a:pPr marL="0" indent="0" algn="just">
              <a:buNone/>
            </a:pPr>
            <a:endParaRPr lang="fr-FR" sz="2200" dirty="0">
              <a:latin typeface="Calibri (corps)"/>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0759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527574-3081-9B79-BCF0-68AE9E102526}"/>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D83C6790-9F40-47EF-7A6D-B7A4D26B5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3827771-BD64-01FD-9434-9FC0698BB605}"/>
              </a:ext>
            </a:extLst>
          </p:cNvPr>
          <p:cNvSpPr>
            <a:spLocks noGrp="1"/>
          </p:cNvSpPr>
          <p:nvPr>
            <p:ph type="title"/>
          </p:nvPr>
        </p:nvSpPr>
        <p:spPr>
          <a:xfrm>
            <a:off x="838200" y="658957"/>
            <a:ext cx="10515600" cy="653291"/>
          </a:xfrm>
        </p:spPr>
        <p:txBody>
          <a:bodyPr>
            <a:normAutofit/>
          </a:bodyPr>
          <a:lstStyle/>
          <a:p>
            <a:r>
              <a:rPr lang="fr-FR" sz="2800" b="1" dirty="0">
                <a:latin typeface="+mn-lt"/>
              </a:rPr>
              <a:t>L’importance de la méthode d’enseignement du décodage</a:t>
            </a:r>
          </a:p>
        </p:txBody>
      </p:sp>
      <p:sp>
        <p:nvSpPr>
          <p:cNvPr id="40" name="sketch line">
            <a:extLst>
              <a:ext uri="{FF2B5EF4-FFF2-40B4-BE49-F238E27FC236}">
                <a16:creationId xmlns:a16="http://schemas.microsoft.com/office/drawing/2014/main" id="{5E3B8CF7-05DA-7334-2775-9DCBA0E9B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CC55353D-58B1-ED17-5F89-0AF5FD283DE2}"/>
              </a:ext>
            </a:extLst>
          </p:cNvPr>
          <p:cNvSpPr>
            <a:spLocks noGrp="1"/>
          </p:cNvSpPr>
          <p:nvPr>
            <p:ph idx="1"/>
          </p:nvPr>
        </p:nvSpPr>
        <p:spPr>
          <a:xfrm>
            <a:off x="838200" y="1823678"/>
            <a:ext cx="10515600" cy="4669198"/>
          </a:xfrm>
        </p:spPr>
        <p:txBody>
          <a:bodyPr>
            <a:normAutofit fontScale="92500" lnSpcReduction="10000"/>
          </a:bodyPr>
          <a:lstStyle/>
          <a:p>
            <a:pPr marL="0" indent="0" algn="just">
              <a:buNone/>
            </a:pPr>
            <a:endParaRPr lang="fr-FR" sz="800" b="1" dirty="0">
              <a:latin typeface="Calibri (corps)"/>
              <a:ea typeface="Calibri" panose="020F0502020204030204" pitchFamily="34" charset="0"/>
              <a:cs typeface="Times New Roman" panose="02020603050405020304" pitchFamily="18" charset="0"/>
            </a:endParaRPr>
          </a:p>
          <a:p>
            <a:pPr marL="0" indent="0" algn="just">
              <a:buNone/>
            </a:pPr>
            <a:r>
              <a:rPr lang="fr-FR" sz="2400" b="1" dirty="0">
                <a:latin typeface="Calibri (corps)"/>
                <a:ea typeface="Calibri" panose="020F0502020204030204" pitchFamily="34" charset="0"/>
                <a:cs typeface="Times New Roman" panose="02020603050405020304" pitchFamily="18" charset="0"/>
              </a:rPr>
              <a:t>Le manuel est un puissant organisateur des pratiques d’enseignement en classe</a:t>
            </a:r>
          </a:p>
          <a:p>
            <a:pPr marL="0" indent="0" algn="just">
              <a:spcBef>
                <a:spcPts val="600"/>
              </a:spcBef>
              <a:spcAft>
                <a:spcPts val="1200"/>
              </a:spcAft>
              <a:buNone/>
            </a:pPr>
            <a:r>
              <a:rPr lang="fr-FR" sz="2000" dirty="0">
                <a:latin typeface="Calibri (corps)"/>
                <a:ea typeface="Calibri" panose="020F0502020204030204" pitchFamily="34" charset="0"/>
                <a:cs typeface="Times New Roman" panose="02020603050405020304" pitchFamily="18" charset="0"/>
              </a:rPr>
              <a:t>Le manuel d’enseignement de la lecture a un fort effet sur les pratiques effectivement mises en œuvre en classe. Les utilisateurs d’un manuel synthétique strict déclarent beaucoup plus souvent donner à lire des textes entièrement décodables et ne pas faire mémoriser des mots globalement. </a:t>
            </a:r>
            <a:endParaRPr lang="fr-FR" sz="800" dirty="0">
              <a:latin typeface="Calibri (corps)"/>
              <a:ea typeface="Calibri" panose="020F0502020204030204" pitchFamily="34" charset="0"/>
              <a:cs typeface="Times New Roman" panose="02020603050405020304" pitchFamily="18" charset="0"/>
            </a:endParaRPr>
          </a:p>
          <a:p>
            <a:pPr marL="0" indent="0" algn="just">
              <a:buNone/>
            </a:pPr>
            <a:r>
              <a:rPr lang="fr-FR" sz="2400" b="1" dirty="0">
                <a:latin typeface="Calibri (corps)"/>
                <a:cs typeface="Times New Roman" panose="02020603050405020304" pitchFamily="18" charset="0"/>
              </a:rPr>
              <a:t>La méthode synthétique stricte, plus efficace, est très minoritaire aujourd’hui</a:t>
            </a:r>
          </a:p>
          <a:p>
            <a:pPr marL="0" indent="0" algn="just">
              <a:spcBef>
                <a:spcPts val="600"/>
              </a:spcBef>
              <a:spcAft>
                <a:spcPts val="1200"/>
              </a:spcAft>
              <a:buNone/>
            </a:pPr>
            <a:r>
              <a:rPr lang="fr-FR" sz="2000" dirty="0">
                <a:latin typeface="Calibri (corps)"/>
                <a:cs typeface="Times New Roman" panose="02020603050405020304" pitchFamily="18" charset="0"/>
              </a:rPr>
              <a:t>Moins de 5 % des enseignants mettent en œuvre en classe une méthode synthétique stricte, autrement dit utilisation d’un manuel synthétique strict, textes entièrement décodables, pas de mémorisation globale de mots. Cette méthode est plus efficace que la méthode mixte, tout particulièrement pour les élèves à niveau scolaire fragile en début d’année et dans les classes à recrutement social populaire.</a:t>
            </a:r>
          </a:p>
          <a:p>
            <a:pPr marL="0" indent="0" algn="just">
              <a:buNone/>
            </a:pPr>
            <a:r>
              <a:rPr lang="fr-FR" sz="2400" b="1" dirty="0">
                <a:latin typeface="Calibri (corps)"/>
                <a:ea typeface="Calibri" panose="020F0502020204030204" pitchFamily="34" charset="0"/>
                <a:cs typeface="Times New Roman" panose="02020603050405020304" pitchFamily="18" charset="0"/>
              </a:rPr>
              <a:t>Du côté des familles</a:t>
            </a:r>
          </a:p>
          <a:p>
            <a:pPr marL="0" indent="0" algn="just">
              <a:spcBef>
                <a:spcPts val="600"/>
              </a:spcBef>
              <a:buNone/>
            </a:pPr>
            <a:r>
              <a:rPr lang="fr-FR" sz="2000" dirty="0">
                <a:latin typeface="Calibri (corps)"/>
                <a:ea typeface="Calibri" panose="020F0502020204030204" pitchFamily="34" charset="0"/>
                <a:cs typeface="Times New Roman" panose="02020603050405020304" pitchFamily="18" charset="0"/>
              </a:rPr>
              <a:t>Toutes les familles sont fortement mobilisées sur l’apprentissage du décodage. Tendanciellement, les familles diplômées ont des pratiques d’enseignement de type « synthétique stricte » plus fréquentes que les familles peu ou pas diplômées. Ce qui explique que la différence d’efficacité entre méthodes d’enseignement est plus réduite dans les classes à recrutement social élevé. </a:t>
            </a:r>
            <a:endParaRPr lang="fr-FR" sz="2000" dirty="0">
              <a:latin typeface="Calibri (corps)"/>
              <a:cs typeface="Times New Roman" panose="02020603050405020304" pitchFamily="18" charset="0"/>
            </a:endParaRPr>
          </a:p>
          <a:p>
            <a:pPr marL="0" indent="0" algn="just">
              <a:spcBef>
                <a:spcPts val="600"/>
              </a:spcBef>
              <a:buNone/>
            </a:pPr>
            <a:endParaRPr lang="fr-FR" sz="2000" dirty="0">
              <a:latin typeface="Calibri (corps)"/>
              <a:cs typeface="Times New Roman" panose="02020603050405020304" pitchFamily="18" charset="0"/>
            </a:endParaRPr>
          </a:p>
          <a:p>
            <a:pPr marL="0" indent="0" algn="just">
              <a:buNone/>
            </a:pPr>
            <a:endParaRPr lang="fr-FR" sz="800" dirty="0">
              <a:latin typeface="Calibri (corps)"/>
              <a:cs typeface="Times New Roman" panose="02020603050405020304" pitchFamily="18" charset="0"/>
            </a:endParaRPr>
          </a:p>
          <a:p>
            <a:pPr marL="0" indent="0" algn="just">
              <a:buNone/>
            </a:pPr>
            <a:endParaRPr lang="fr-FR" sz="2400" b="1" dirty="0">
              <a:latin typeface="Calibri (corps)"/>
              <a:cs typeface="Times New Roman" panose="02020603050405020304" pitchFamily="18" charset="0"/>
            </a:endParaRPr>
          </a:p>
          <a:p>
            <a:pPr marL="0" indent="0" algn="just">
              <a:buNone/>
            </a:pPr>
            <a:endParaRPr lang="fr-FR" sz="2200" dirty="0">
              <a:latin typeface="Calibri (corps)"/>
              <a:ea typeface="Calibri" panose="020F0502020204030204" pitchFamily="34" charset="0"/>
              <a:cs typeface="Times New Roman" panose="02020603050405020304" pitchFamily="18" charset="0"/>
            </a:endParaRPr>
          </a:p>
          <a:p>
            <a:pPr marL="0" indent="0" algn="just">
              <a:buNone/>
            </a:pPr>
            <a:endParaRPr lang="fr-FR" sz="2200" dirty="0">
              <a:latin typeface="Calibri (corps)"/>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228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Espace réservé du contenu 2">
            <a:extLst>
              <a:ext uri="{FF2B5EF4-FFF2-40B4-BE49-F238E27FC236}">
                <a16:creationId xmlns:a16="http://schemas.microsoft.com/office/drawing/2014/main" id="{DC5D8EE9-9A13-4525-B3D9-4CCD54A4CA40}"/>
              </a:ext>
            </a:extLst>
          </p:cNvPr>
          <p:cNvSpPr>
            <a:spLocks noGrp="1"/>
          </p:cNvSpPr>
          <p:nvPr>
            <p:ph idx="1"/>
          </p:nvPr>
        </p:nvSpPr>
        <p:spPr>
          <a:xfrm>
            <a:off x="4352238" y="545055"/>
            <a:ext cx="6270309" cy="3751732"/>
          </a:xfrm>
        </p:spPr>
        <p:txBody>
          <a:bodyPr anchor="ctr">
            <a:normAutofit lnSpcReduction="10000"/>
          </a:bodyPr>
          <a:lstStyle/>
          <a:p>
            <a:pPr marL="0" indent="0">
              <a:buNone/>
            </a:pPr>
            <a:endParaRPr lang="fr-FR" dirty="0">
              <a:solidFill>
                <a:schemeClr val="tx2"/>
              </a:solidFill>
            </a:endParaRPr>
          </a:p>
          <a:p>
            <a:pPr marL="0" indent="0">
              <a:buNone/>
            </a:pPr>
            <a:endParaRPr lang="fr-FR" dirty="0">
              <a:solidFill>
                <a:schemeClr val="tx2"/>
              </a:solidFill>
            </a:endParaRPr>
          </a:p>
          <a:p>
            <a:pPr marL="0" indent="0">
              <a:buNone/>
            </a:pPr>
            <a:endParaRPr lang="fr-FR" dirty="0">
              <a:solidFill>
                <a:schemeClr val="tx2"/>
              </a:solidFill>
            </a:endParaRPr>
          </a:p>
          <a:p>
            <a:pPr marL="0" indent="0">
              <a:buNone/>
            </a:pPr>
            <a:endParaRPr lang="fr-FR" dirty="0">
              <a:solidFill>
                <a:schemeClr val="tx2"/>
              </a:solidFill>
            </a:endParaRPr>
          </a:p>
          <a:p>
            <a:pPr marL="0" indent="0">
              <a:buNone/>
            </a:pPr>
            <a:r>
              <a:rPr lang="fr-FR" sz="4000" b="1" dirty="0"/>
              <a:t>Comment améliorer l’enseignement de la lecture?  </a:t>
            </a:r>
          </a:p>
        </p:txBody>
      </p:sp>
      <p:grpSp>
        <p:nvGrpSpPr>
          <p:cNvPr id="18" name="Group 17">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50735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0616F9E7-4E73-4452-8489-31EFFB4C9153}"/>
              </a:ext>
            </a:extLst>
          </p:cNvPr>
          <p:cNvSpPr>
            <a:spLocks noGrp="1"/>
          </p:cNvSpPr>
          <p:nvPr>
            <p:ph type="title"/>
          </p:nvPr>
        </p:nvSpPr>
        <p:spPr>
          <a:xfrm>
            <a:off x="838200" y="365125"/>
            <a:ext cx="10515600" cy="1325563"/>
          </a:xfrm>
        </p:spPr>
        <p:txBody>
          <a:bodyPr>
            <a:noAutofit/>
          </a:bodyPr>
          <a:lstStyle/>
          <a:p>
            <a:pPr algn="just"/>
            <a:r>
              <a:rPr lang="fr-FR" sz="2800" b="1" dirty="0">
                <a:latin typeface="+mn-lt"/>
              </a:rPr>
              <a:t>Un programme de recherche sur les inégalités sociales dans les premiers apprentissages (ISPA)</a:t>
            </a:r>
          </a:p>
        </p:txBody>
      </p:sp>
      <p:sp>
        <p:nvSpPr>
          <p:cNvPr id="4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Espace réservé du contenu 5">
            <a:extLst>
              <a:ext uri="{FF2B5EF4-FFF2-40B4-BE49-F238E27FC236}">
                <a16:creationId xmlns:a16="http://schemas.microsoft.com/office/drawing/2014/main" id="{A2F0D92F-C411-8A44-F769-9BE50C2B2452}"/>
              </a:ext>
            </a:extLst>
          </p:cNvPr>
          <p:cNvSpPr>
            <a:spLocks noGrp="1"/>
          </p:cNvSpPr>
          <p:nvPr>
            <p:ph idx="1"/>
          </p:nvPr>
        </p:nvSpPr>
        <p:spPr>
          <a:xfrm>
            <a:off x="836676" y="1971345"/>
            <a:ext cx="10515600" cy="4617644"/>
          </a:xfrm>
        </p:spPr>
        <p:txBody>
          <a:bodyPr>
            <a:normAutofit/>
          </a:bodyPr>
          <a:lstStyle/>
          <a:p>
            <a:pPr marL="0" indent="0" algn="just">
              <a:buNone/>
            </a:pPr>
            <a:endParaRPr lang="fr-FR" sz="1200" b="1" kern="100" dirty="0">
              <a:effectLst/>
              <a:latin typeface="Calibri (corps)"/>
              <a:ea typeface="Calibri" panose="020F0502020204030204" pitchFamily="34" charset="0"/>
              <a:cs typeface="Times New Roman" panose="02020603050405020304" pitchFamily="18" charset="0"/>
            </a:endParaRPr>
          </a:p>
          <a:p>
            <a:pPr algn="just"/>
            <a:r>
              <a:rPr lang="fr-FR" sz="2200" kern="100" dirty="0">
                <a:ea typeface="Calibri" panose="020F0502020204030204" pitchFamily="34" charset="0"/>
                <a:cs typeface="Times New Roman" panose="02020603050405020304" pitchFamily="18" charset="0"/>
              </a:rPr>
              <a:t>Ce programme de recherche a pour objectif de comprendre les mécanismes de production des inégalités sociales en français et en mathématiques à l’école primaire, plus particulièrement entre la grande section de maternelle et le CE1. </a:t>
            </a:r>
          </a:p>
          <a:p>
            <a:pPr algn="just"/>
            <a:endParaRPr lang="fr-FR" sz="2200" kern="100" dirty="0">
              <a:effectLst/>
              <a:ea typeface="Calibri" panose="020F0502020204030204" pitchFamily="34" charset="0"/>
              <a:cs typeface="Times New Roman" panose="02020603050405020304" pitchFamily="18" charset="0"/>
            </a:endParaRPr>
          </a:p>
          <a:p>
            <a:pPr algn="just"/>
            <a:r>
              <a:rPr lang="fr-FR" sz="2200" kern="100" dirty="0">
                <a:effectLst/>
                <a:ea typeface="Calibri" panose="020F0502020204030204" pitchFamily="34" charset="0"/>
                <a:cs typeface="Times New Roman" panose="02020603050405020304" pitchFamily="18" charset="0"/>
              </a:rPr>
              <a:t>Il est mené dans le cadre d’un partenariat entre l’École normale supérieure, Aix-</a:t>
            </a:r>
            <a:r>
              <a:rPr lang="fr-FR" sz="2200" kern="100" dirty="0">
                <a:ea typeface="Calibri" panose="020F0502020204030204" pitchFamily="34" charset="0"/>
                <a:cs typeface="Times New Roman" panose="02020603050405020304" pitchFamily="18" charset="0"/>
              </a:rPr>
              <a:t>M</a:t>
            </a:r>
            <a:r>
              <a:rPr lang="fr-FR" sz="2200" kern="100" dirty="0">
                <a:effectLst/>
                <a:ea typeface="Calibri" panose="020F0502020204030204" pitchFamily="34" charset="0"/>
                <a:cs typeface="Times New Roman" panose="02020603050405020304" pitchFamily="18" charset="0"/>
              </a:rPr>
              <a:t>arseille Université (Pôle de recherche AMPIRIC), la DEPP et le CSEN.</a:t>
            </a:r>
          </a:p>
          <a:p>
            <a:pPr marL="0" indent="0" algn="just">
              <a:buNone/>
            </a:pPr>
            <a:endParaRPr lang="fr-FR" sz="2200" kern="100" dirty="0">
              <a:effectLst/>
              <a:ea typeface="Calibri" panose="020F0502020204030204" pitchFamily="34" charset="0"/>
              <a:cs typeface="Times New Roman" panose="02020603050405020304" pitchFamily="18" charset="0"/>
            </a:endParaRPr>
          </a:p>
          <a:p>
            <a:pPr algn="just"/>
            <a:r>
              <a:rPr lang="fr-FR" sz="2200" dirty="0"/>
              <a:t>Les dispositifs de recherches sont appuyés sur l’analyse des résultats aux évaluations nationales, la réalisation d’enquêtes statistiques menées auprès des enseignants (enquête </a:t>
            </a:r>
            <a:r>
              <a:rPr lang="fr-FR" sz="2200" dirty="0" err="1"/>
              <a:t>Formalect</a:t>
            </a:r>
            <a:r>
              <a:rPr lang="fr-FR" sz="2200" dirty="0"/>
              <a:t> et </a:t>
            </a:r>
            <a:r>
              <a:rPr lang="fr-FR" sz="2200" dirty="0" err="1"/>
              <a:t>CPMaths</a:t>
            </a:r>
            <a:r>
              <a:rPr lang="fr-FR" sz="2200" dirty="0"/>
              <a:t>), des expérimentations en classes, des observations directes dans les classes et dans les familles.  </a:t>
            </a:r>
          </a:p>
          <a:p>
            <a:pPr marL="0" indent="0" algn="just">
              <a:buNone/>
            </a:pPr>
            <a:endParaRPr lang="fr-FR" sz="2200" kern="100" dirty="0">
              <a:latin typeface="Calibri (corps)"/>
              <a:ea typeface="Calibri" panose="020F0502020204030204" pitchFamily="34" charset="0"/>
              <a:cs typeface="Times New Roman" panose="02020603050405020304" pitchFamily="18" charset="0"/>
            </a:endParaRPr>
          </a:p>
          <a:p>
            <a:pPr marL="0" indent="0" algn="just">
              <a:buNone/>
            </a:pPr>
            <a:endParaRPr lang="fr-FR" sz="2200" kern="100" dirty="0">
              <a:latin typeface="Calibri (corps)"/>
              <a:ea typeface="Calibri" panose="020F0502020204030204" pitchFamily="34" charset="0"/>
              <a:cs typeface="Times New Roman" panose="02020603050405020304" pitchFamily="18" charset="0"/>
            </a:endParaRPr>
          </a:p>
          <a:p>
            <a:pPr marL="0" indent="0" algn="just">
              <a:buNone/>
            </a:pPr>
            <a:endParaRPr lang="fr-FR" sz="2200" kern="100" dirty="0">
              <a:latin typeface="Calibri (corps)"/>
              <a:ea typeface="Calibri" panose="020F0502020204030204" pitchFamily="34" charset="0"/>
              <a:cs typeface="Times New Roman" panose="02020603050405020304" pitchFamily="18" charset="0"/>
            </a:endParaRPr>
          </a:p>
          <a:p>
            <a:pPr marL="0" indent="0" algn="just">
              <a:buNone/>
            </a:pPr>
            <a:endParaRPr lang="fr-FR" sz="2200" kern="100" dirty="0">
              <a:latin typeface="Calibri (corps)"/>
              <a:ea typeface="Calibri" panose="020F0502020204030204" pitchFamily="34" charset="0"/>
              <a:cs typeface="Times New Roman" panose="02020603050405020304" pitchFamily="18" charset="0"/>
            </a:endParaRPr>
          </a:p>
          <a:p>
            <a:pPr marL="0" indent="0" algn="just">
              <a:buNone/>
            </a:pPr>
            <a:endParaRPr lang="fr-FR" sz="2200" kern="100" dirty="0">
              <a:effectLst/>
              <a:latin typeface="Calibri (corps)"/>
              <a:ea typeface="Calibri" panose="020F0502020204030204" pitchFamily="34" charset="0"/>
              <a:cs typeface="Times New Roman" panose="02020603050405020304" pitchFamily="18" charset="0"/>
            </a:endParaRPr>
          </a:p>
          <a:p>
            <a:pPr marL="0" indent="0" algn="just">
              <a:buNone/>
            </a:pPr>
            <a:endParaRPr lang="fr-FR" sz="2200" dirty="0"/>
          </a:p>
          <a:p>
            <a:pPr marL="0" indent="0" algn="just">
              <a:buNone/>
            </a:pPr>
            <a:endParaRPr lang="fr-FR" sz="2200" dirty="0">
              <a:latin typeface="Calibri (corps)"/>
            </a:endParaRPr>
          </a:p>
          <a:p>
            <a:endParaRPr lang="fr-FR" sz="2200" dirty="0"/>
          </a:p>
        </p:txBody>
      </p:sp>
    </p:spTree>
    <p:extLst>
      <p:ext uri="{BB962C8B-B14F-4D97-AF65-F5344CB8AC3E}">
        <p14:creationId xmlns:p14="http://schemas.microsoft.com/office/powerpoint/2010/main" val="3381385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58779F-22F7-1BD0-8F12-56F0BB6B52F2}"/>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E56343A1-0F64-A205-3207-19809781B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1403E8C-1D5C-A168-6404-1B54E38B8FBD}"/>
              </a:ext>
            </a:extLst>
          </p:cNvPr>
          <p:cNvSpPr>
            <a:spLocks noGrp="1"/>
          </p:cNvSpPr>
          <p:nvPr>
            <p:ph type="title"/>
          </p:nvPr>
        </p:nvSpPr>
        <p:spPr>
          <a:xfrm>
            <a:off x="838200" y="365125"/>
            <a:ext cx="10515600" cy="856563"/>
          </a:xfrm>
        </p:spPr>
        <p:txBody>
          <a:bodyPr>
            <a:normAutofit/>
          </a:bodyPr>
          <a:lstStyle/>
          <a:p>
            <a:r>
              <a:rPr lang="fr-FR" sz="2800" b="1" dirty="0">
                <a:latin typeface="+mn-lt"/>
              </a:rPr>
              <a:t>Les dimensions clefs d’un enseignement efficace de la lecture</a:t>
            </a:r>
          </a:p>
        </p:txBody>
      </p:sp>
      <p:sp>
        <p:nvSpPr>
          <p:cNvPr id="40" name="sketch line">
            <a:extLst>
              <a:ext uri="{FF2B5EF4-FFF2-40B4-BE49-F238E27FC236}">
                <a16:creationId xmlns:a16="http://schemas.microsoft.com/office/drawing/2014/main" id="{1120D2AA-467E-A2CC-926D-B10DEEBB6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74CB2EAF-8C32-E63F-8C56-00D0848A5505}"/>
              </a:ext>
            </a:extLst>
          </p:cNvPr>
          <p:cNvSpPr>
            <a:spLocks noGrp="1"/>
          </p:cNvSpPr>
          <p:nvPr>
            <p:ph idx="1"/>
          </p:nvPr>
        </p:nvSpPr>
        <p:spPr>
          <a:xfrm>
            <a:off x="838200" y="1732237"/>
            <a:ext cx="10515600" cy="5022523"/>
          </a:xfrm>
        </p:spPr>
        <p:txBody>
          <a:bodyPr>
            <a:normAutofit fontScale="92500" lnSpcReduction="20000"/>
          </a:bodyPr>
          <a:lstStyle/>
          <a:p>
            <a:pPr marL="0" indent="0" algn="just">
              <a:buNone/>
            </a:pPr>
            <a:endParaRPr lang="fr-FR" sz="800" b="1" dirty="0">
              <a:latin typeface="Calibri (corps)"/>
              <a:ea typeface="Calibri" panose="020F0502020204030204" pitchFamily="34" charset="0"/>
              <a:cs typeface="Times New Roman" panose="02020603050405020304" pitchFamily="18" charset="0"/>
            </a:endParaRPr>
          </a:p>
          <a:p>
            <a:pPr marL="0" indent="0" algn="just">
              <a:lnSpc>
                <a:spcPct val="110000"/>
              </a:lnSpc>
              <a:buNone/>
            </a:pPr>
            <a:r>
              <a:rPr lang="fr-FR" sz="2400" b="1" dirty="0">
                <a:latin typeface="Calibri (corps)"/>
                <a:ea typeface="Calibri" panose="020F0502020204030204" pitchFamily="34" charset="0"/>
                <a:cs typeface="Times New Roman" panose="02020603050405020304" pitchFamily="18" charset="0"/>
              </a:rPr>
              <a:t>Un enseignement systématique du principe alphabétique en GS</a:t>
            </a:r>
          </a:p>
          <a:p>
            <a:pPr marL="0" indent="0" algn="just">
              <a:spcBef>
                <a:spcPts val="400"/>
              </a:spcBef>
              <a:spcAft>
                <a:spcPts val="600"/>
              </a:spcAft>
              <a:buNone/>
            </a:pPr>
            <a:r>
              <a:rPr lang="fr-FR" sz="2200" dirty="0">
                <a:latin typeface="Calibri (corps)"/>
                <a:ea typeface="Calibri" panose="020F0502020204030204" pitchFamily="34" charset="0"/>
                <a:cs typeface="Times New Roman" panose="02020603050405020304" pitchFamily="18" charset="0"/>
              </a:rPr>
              <a:t>La grande section de maternelle doit être centrée sur la connaissance des lettres et sur la découverte du principe alphabétique. Cet enseignement doit être systématique et progressif.</a:t>
            </a:r>
          </a:p>
          <a:p>
            <a:pPr marL="0" indent="0" algn="just">
              <a:lnSpc>
                <a:spcPct val="120000"/>
              </a:lnSpc>
              <a:buNone/>
            </a:pPr>
            <a:r>
              <a:rPr lang="fr-FR" sz="2400" b="1" dirty="0">
                <a:latin typeface="Calibri (corps)"/>
                <a:ea typeface="Calibri" panose="020F0502020204030204" pitchFamily="34" charset="0"/>
                <a:cs typeface="Times New Roman" panose="02020603050405020304" pitchFamily="18" charset="0"/>
              </a:rPr>
              <a:t>Une entrée graphémique au CP</a:t>
            </a:r>
          </a:p>
          <a:p>
            <a:pPr marL="0" indent="0" algn="just">
              <a:spcBef>
                <a:spcPts val="600"/>
              </a:spcBef>
              <a:buNone/>
            </a:pPr>
            <a:r>
              <a:rPr lang="fr-FR" sz="2200" dirty="0">
                <a:latin typeface="Calibri (corps)"/>
                <a:ea typeface="Calibri" panose="020F0502020204030204" pitchFamily="34" charset="0"/>
                <a:cs typeface="Times New Roman" panose="02020603050405020304" pitchFamily="18" charset="0"/>
              </a:rPr>
              <a:t>Il est plus efficace de mettre en place une entrée graphémique dans l’enseignement de la lecture, donc du graphème vers le phonème. L’enseignement des graphèmes est ordonné (du plus simple au plus complexe) et réalisé à un rythme soutenu. </a:t>
            </a:r>
          </a:p>
          <a:p>
            <a:pPr marL="0" indent="0" algn="just">
              <a:buNone/>
            </a:pPr>
            <a:endParaRPr lang="fr-FR" sz="800" dirty="0">
              <a:latin typeface="Calibri (corps)"/>
              <a:ea typeface="Calibri" panose="020F0502020204030204" pitchFamily="34" charset="0"/>
              <a:cs typeface="Times New Roman" panose="02020603050405020304" pitchFamily="18" charset="0"/>
            </a:endParaRPr>
          </a:p>
          <a:p>
            <a:pPr marL="0" indent="0" algn="just">
              <a:lnSpc>
                <a:spcPct val="120000"/>
              </a:lnSpc>
              <a:spcBef>
                <a:spcPts val="400"/>
              </a:spcBef>
              <a:buNone/>
            </a:pPr>
            <a:r>
              <a:rPr lang="fr-FR" sz="2400" b="1" dirty="0">
                <a:latin typeface="Calibri (corps)"/>
                <a:cs typeface="Times New Roman" panose="02020603050405020304" pitchFamily="18" charset="0"/>
              </a:rPr>
              <a:t>Sans mémorisation globale de mots ou reconnaissance idéo-visuelle</a:t>
            </a:r>
          </a:p>
          <a:p>
            <a:pPr marL="0" indent="0" algn="just">
              <a:spcBef>
                <a:spcPts val="600"/>
              </a:spcBef>
              <a:buNone/>
            </a:pPr>
            <a:r>
              <a:rPr lang="fr-FR" sz="2200" dirty="0">
                <a:latin typeface="Calibri (corps)"/>
                <a:cs typeface="Times New Roman" panose="02020603050405020304" pitchFamily="18" charset="0"/>
              </a:rPr>
              <a:t>L’enseignement de la lecture est réalisé exclusivement via cet apprentissage des correspondances graphèmes-phonèmes, donc à partir de textes entièrement décodables, sans mémorisation globale de mots et sans activité de « lecture devinette ». </a:t>
            </a:r>
          </a:p>
          <a:p>
            <a:pPr marL="0" indent="0" algn="just">
              <a:lnSpc>
                <a:spcPct val="120000"/>
              </a:lnSpc>
              <a:buNone/>
            </a:pPr>
            <a:r>
              <a:rPr lang="fr-FR" sz="2400" b="1" dirty="0">
                <a:latin typeface="Calibri (corps)"/>
                <a:cs typeface="Times New Roman" panose="02020603050405020304" pitchFamily="18" charset="0"/>
              </a:rPr>
              <a:t>Un vocabulaire exigeant</a:t>
            </a:r>
          </a:p>
          <a:p>
            <a:pPr marL="0" indent="0" algn="just">
              <a:spcBef>
                <a:spcPts val="600"/>
              </a:spcBef>
              <a:buNone/>
            </a:pPr>
            <a:r>
              <a:rPr lang="fr-FR" sz="2200" dirty="0">
                <a:latin typeface="Calibri (corps)"/>
                <a:cs typeface="Times New Roman" panose="02020603050405020304" pitchFamily="18" charset="0"/>
              </a:rPr>
              <a:t>Il est fondamental de donner rapidement à lire des textes qui intègrent un vocabulaire ambitieux. Apprendre donc à lire des mots que les élèves ne connaissent pas forcément. Le travail sur le vocabulaire n’est pas disjoint de l’activité de lecture. </a:t>
            </a:r>
          </a:p>
          <a:p>
            <a:pPr marL="0" indent="0" algn="just">
              <a:buNone/>
            </a:pPr>
            <a:endParaRPr lang="fr-FR" sz="2400" b="1" dirty="0">
              <a:latin typeface="Calibri (corps)"/>
              <a:cs typeface="Times New Roman" panose="02020603050405020304" pitchFamily="18" charset="0"/>
            </a:endParaRPr>
          </a:p>
          <a:p>
            <a:pPr marL="0" indent="0" algn="just">
              <a:buNone/>
            </a:pPr>
            <a:endParaRPr lang="fr-FR" sz="2200" dirty="0">
              <a:latin typeface="Calibri (corps)"/>
              <a:ea typeface="Calibri" panose="020F0502020204030204" pitchFamily="34" charset="0"/>
              <a:cs typeface="Times New Roman" panose="02020603050405020304" pitchFamily="18" charset="0"/>
            </a:endParaRPr>
          </a:p>
          <a:p>
            <a:pPr marL="0" indent="0" algn="just">
              <a:buNone/>
            </a:pPr>
            <a:endParaRPr lang="fr-FR" sz="2200" dirty="0">
              <a:latin typeface="Calibri (corps)"/>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5451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7ACC24-7014-49ED-1C72-40D2169603FA}"/>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8CF9AF94-A47C-3B2F-2E9C-17CBEC00F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5D38BFF-28ED-5F38-2014-BA7A39E86DD5}"/>
              </a:ext>
            </a:extLst>
          </p:cNvPr>
          <p:cNvSpPr>
            <a:spLocks noGrp="1"/>
          </p:cNvSpPr>
          <p:nvPr>
            <p:ph type="title"/>
          </p:nvPr>
        </p:nvSpPr>
        <p:spPr>
          <a:xfrm>
            <a:off x="838200" y="365125"/>
            <a:ext cx="10515600" cy="927061"/>
          </a:xfrm>
        </p:spPr>
        <p:txBody>
          <a:bodyPr>
            <a:normAutofit/>
          </a:bodyPr>
          <a:lstStyle/>
          <a:p>
            <a:r>
              <a:rPr lang="fr-FR" sz="2800" b="1" dirty="0">
                <a:latin typeface="+mn-lt"/>
              </a:rPr>
              <a:t>Comment en finir avec la guerre des lectures ?</a:t>
            </a:r>
          </a:p>
        </p:txBody>
      </p:sp>
      <p:sp>
        <p:nvSpPr>
          <p:cNvPr id="40" name="sketch line">
            <a:extLst>
              <a:ext uri="{FF2B5EF4-FFF2-40B4-BE49-F238E27FC236}">
                <a16:creationId xmlns:a16="http://schemas.microsoft.com/office/drawing/2014/main" id="{1CF58A82-5B87-059F-D558-72A94AADAE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793481C0-995E-0B74-079E-AD1C57F39BED}"/>
              </a:ext>
            </a:extLst>
          </p:cNvPr>
          <p:cNvSpPr>
            <a:spLocks noGrp="1"/>
          </p:cNvSpPr>
          <p:nvPr>
            <p:ph idx="1"/>
          </p:nvPr>
        </p:nvSpPr>
        <p:spPr>
          <a:xfrm>
            <a:off x="838200" y="2031148"/>
            <a:ext cx="10515600" cy="4114255"/>
          </a:xfrm>
        </p:spPr>
        <p:txBody>
          <a:bodyPr>
            <a:normAutofit/>
          </a:bodyPr>
          <a:lstStyle/>
          <a:p>
            <a:pPr marL="0" indent="0" algn="just">
              <a:buNone/>
            </a:pPr>
            <a:endParaRPr lang="fr-FR" sz="800" b="1" dirty="0">
              <a:latin typeface="Calibri (corps)"/>
              <a:ea typeface="Calibri" panose="020F0502020204030204" pitchFamily="34" charset="0"/>
              <a:cs typeface="Times New Roman" panose="02020603050405020304" pitchFamily="18" charset="0"/>
            </a:endParaRPr>
          </a:p>
          <a:p>
            <a:pPr algn="just">
              <a:spcAft>
                <a:spcPts val="600"/>
              </a:spcAft>
            </a:pPr>
            <a:r>
              <a:rPr lang="fr-FR" sz="2400" dirty="0">
                <a:latin typeface="Calibri (corps)"/>
              </a:rPr>
              <a:t>Une question posée dans de nombreux pays: les relations entre culture scientifique et culture professionnelle des </a:t>
            </a:r>
            <a:r>
              <a:rPr lang="fr-FR" sz="2400" dirty="0" err="1">
                <a:latin typeface="Calibri (corps)"/>
              </a:rPr>
              <a:t>enseignant.es</a:t>
            </a:r>
            <a:r>
              <a:rPr lang="fr-FR" sz="2400" dirty="0">
                <a:latin typeface="Calibri (corps)"/>
              </a:rPr>
              <a:t> (Kim, 2008, </a:t>
            </a:r>
            <a:r>
              <a:rPr lang="fr-FR" sz="2400" dirty="0" err="1">
                <a:latin typeface="Calibri (corps)"/>
              </a:rPr>
              <a:t>Castles</a:t>
            </a:r>
            <a:r>
              <a:rPr lang="fr-FR" sz="2400" dirty="0">
                <a:latin typeface="Calibri (corps)"/>
              </a:rPr>
              <a:t> et al. 2018). </a:t>
            </a:r>
          </a:p>
          <a:p>
            <a:pPr algn="just">
              <a:spcAft>
                <a:spcPts val="600"/>
              </a:spcAft>
            </a:pPr>
            <a:r>
              <a:rPr lang="fr-FR" sz="2400" dirty="0">
                <a:latin typeface="Calibri (corps)"/>
              </a:rPr>
              <a:t>Plusieurs expériences ont été menées / sont en cours: par exemple l’Angleterre dans les années 2000-2010 (changement dans les instructions officielles) ;  la ville de New York depuis 2023 (changement instructions officielles et dans le choix des manuels).</a:t>
            </a:r>
          </a:p>
          <a:p>
            <a:pPr algn="just">
              <a:spcAft>
                <a:spcPts val="600"/>
              </a:spcAft>
            </a:pPr>
            <a:r>
              <a:rPr lang="fr-FR" sz="2400" dirty="0">
                <a:latin typeface="Calibri (corps)"/>
              </a:rPr>
              <a:t>Trois niveaux d’intervention: les instructions officielles, les supports pédagogiques, l’accompagnement pédagogique de proximité.</a:t>
            </a:r>
          </a:p>
          <a:p>
            <a:pPr marL="0" indent="0" algn="just">
              <a:buNone/>
            </a:pPr>
            <a:endParaRPr lang="fr-FR" sz="2000" dirty="0">
              <a:latin typeface="Calibri (corps)"/>
              <a:cs typeface="Times New Roman" panose="02020603050405020304" pitchFamily="18" charset="0"/>
            </a:endParaRPr>
          </a:p>
          <a:p>
            <a:pPr marL="0" indent="0" algn="just">
              <a:buNone/>
            </a:pPr>
            <a:endParaRPr lang="fr-FR" sz="2400" b="1" dirty="0">
              <a:latin typeface="Calibri (corps)"/>
              <a:cs typeface="Times New Roman" panose="02020603050405020304" pitchFamily="18" charset="0"/>
            </a:endParaRPr>
          </a:p>
          <a:p>
            <a:pPr marL="0" indent="0" algn="just">
              <a:buNone/>
            </a:pPr>
            <a:endParaRPr lang="fr-FR" sz="2200" dirty="0">
              <a:latin typeface="Calibri (corps)"/>
              <a:ea typeface="Calibri" panose="020F0502020204030204" pitchFamily="34" charset="0"/>
              <a:cs typeface="Times New Roman" panose="02020603050405020304" pitchFamily="18" charset="0"/>
            </a:endParaRPr>
          </a:p>
          <a:p>
            <a:pPr marL="0" indent="0" algn="just">
              <a:buNone/>
            </a:pPr>
            <a:endParaRPr lang="fr-FR" sz="2200" dirty="0">
              <a:latin typeface="Calibri (corps)"/>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2487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857B-42B4-3B6B-810A-A3E17F108E37}"/>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47F1AAB9-7156-D832-9EAD-C511FF231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04695AF-3D03-EA67-8750-35F18F6FF75C}"/>
              </a:ext>
            </a:extLst>
          </p:cNvPr>
          <p:cNvSpPr>
            <a:spLocks noGrp="1"/>
          </p:cNvSpPr>
          <p:nvPr>
            <p:ph type="title"/>
          </p:nvPr>
        </p:nvSpPr>
        <p:spPr>
          <a:xfrm>
            <a:off x="838200" y="365125"/>
            <a:ext cx="10515600" cy="927061"/>
          </a:xfrm>
        </p:spPr>
        <p:txBody>
          <a:bodyPr>
            <a:normAutofit/>
          </a:bodyPr>
          <a:lstStyle/>
          <a:p>
            <a:r>
              <a:rPr lang="fr-FR" sz="2800" b="1" dirty="0">
                <a:latin typeface="+mn-lt"/>
              </a:rPr>
              <a:t>1. Changer les instructions officielles ? </a:t>
            </a:r>
          </a:p>
        </p:txBody>
      </p:sp>
      <p:sp>
        <p:nvSpPr>
          <p:cNvPr id="40" name="sketch line">
            <a:extLst>
              <a:ext uri="{FF2B5EF4-FFF2-40B4-BE49-F238E27FC236}">
                <a16:creationId xmlns:a16="http://schemas.microsoft.com/office/drawing/2014/main" id="{6152D20A-EC2C-18C2-E76A-2E04C4FE59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CF9FF470-4C5F-97B9-2CFC-CA1E5762D728}"/>
              </a:ext>
            </a:extLst>
          </p:cNvPr>
          <p:cNvSpPr>
            <a:spLocks noGrp="1"/>
          </p:cNvSpPr>
          <p:nvPr>
            <p:ph idx="1"/>
          </p:nvPr>
        </p:nvSpPr>
        <p:spPr>
          <a:xfrm>
            <a:off x="838200" y="1873567"/>
            <a:ext cx="10515600" cy="4546157"/>
          </a:xfrm>
        </p:spPr>
        <p:txBody>
          <a:bodyPr>
            <a:normAutofit/>
          </a:bodyPr>
          <a:lstStyle/>
          <a:p>
            <a:pPr marL="0" indent="0" algn="just">
              <a:buNone/>
            </a:pPr>
            <a:endParaRPr lang="fr-FR" sz="800" b="1" dirty="0">
              <a:latin typeface="Calibri (corps)"/>
              <a:ea typeface="Calibri" panose="020F0502020204030204" pitchFamily="34" charset="0"/>
              <a:cs typeface="Times New Roman" panose="02020603050405020304" pitchFamily="18" charset="0"/>
            </a:endParaRPr>
          </a:p>
          <a:p>
            <a:pPr algn="just"/>
            <a:r>
              <a:rPr lang="fr-FR" sz="2400" dirty="0">
                <a:latin typeface="Calibri (corps)"/>
              </a:rPr>
              <a:t>L’expérience anglaise du changement dans les instructions officielles: un effet positif sur le niveau en lecture des élèves (Machin et al., 2018). </a:t>
            </a:r>
          </a:p>
          <a:p>
            <a:pPr algn="just"/>
            <a:endParaRPr lang="fr-FR" sz="2200" dirty="0">
              <a:latin typeface="Calibri (corps)"/>
            </a:endParaRPr>
          </a:p>
          <a:p>
            <a:pPr algn="just"/>
            <a:r>
              <a:rPr lang="fr-FR" sz="2400" dirty="0">
                <a:latin typeface="Calibri (corps)"/>
              </a:rPr>
              <a:t>Les évolutions des programmes depuis les années 2000 en France : un rapprochement progressif et continu avec les résultats de la recherche. </a:t>
            </a:r>
          </a:p>
          <a:p>
            <a:pPr algn="just"/>
            <a:endParaRPr lang="fr-FR" sz="2200" dirty="0">
              <a:latin typeface="Calibri (corps)"/>
            </a:endParaRPr>
          </a:p>
          <a:p>
            <a:pPr algn="just"/>
            <a:r>
              <a:rPr lang="fr-FR" sz="2400" dirty="0">
                <a:latin typeface="Calibri (corps)"/>
              </a:rPr>
              <a:t>Nouveaux programmes rentrée 2025 en France. Les enjeux pour le CP : préciser les objectifs à atteindre et clarifier les termes du programme. Les enjeux pour la GS : préciser les modalités de l’acquisition du principe alphabétique. </a:t>
            </a:r>
          </a:p>
          <a:p>
            <a:pPr marL="0" indent="0" algn="just">
              <a:buNone/>
            </a:pPr>
            <a:endParaRPr lang="fr-FR" sz="2400" b="1" dirty="0">
              <a:latin typeface="Calibri (corps)"/>
              <a:cs typeface="Times New Roman" panose="02020603050405020304" pitchFamily="18" charset="0"/>
            </a:endParaRPr>
          </a:p>
          <a:p>
            <a:pPr marL="0" indent="0" algn="just">
              <a:buNone/>
            </a:pPr>
            <a:endParaRPr lang="fr-FR" sz="2200" dirty="0">
              <a:latin typeface="Calibri (corps)"/>
              <a:ea typeface="Calibri" panose="020F0502020204030204" pitchFamily="34" charset="0"/>
              <a:cs typeface="Times New Roman" panose="02020603050405020304" pitchFamily="18" charset="0"/>
            </a:endParaRPr>
          </a:p>
          <a:p>
            <a:pPr marL="0" indent="0" algn="just">
              <a:buNone/>
            </a:pPr>
            <a:endParaRPr lang="fr-FR" sz="2200" dirty="0">
              <a:latin typeface="Calibri (corps)"/>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9116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4E3435-B318-DFCD-C5B5-24E09BDACA4C}"/>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804B6BFE-0D88-6EA8-496C-68CF5A5BF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F980CF3-756A-1C50-4906-3392DF25EFEC}"/>
              </a:ext>
            </a:extLst>
          </p:cNvPr>
          <p:cNvSpPr>
            <a:spLocks noGrp="1"/>
          </p:cNvSpPr>
          <p:nvPr>
            <p:ph type="title"/>
          </p:nvPr>
        </p:nvSpPr>
        <p:spPr>
          <a:xfrm>
            <a:off x="838200" y="365125"/>
            <a:ext cx="10515600" cy="927061"/>
          </a:xfrm>
        </p:spPr>
        <p:txBody>
          <a:bodyPr>
            <a:normAutofit/>
          </a:bodyPr>
          <a:lstStyle/>
          <a:p>
            <a:r>
              <a:rPr lang="fr-FR" sz="2800" b="1" dirty="0">
                <a:latin typeface="+mn-lt"/>
              </a:rPr>
              <a:t> Les nouveaux programmes (rentrée 2025)</a:t>
            </a:r>
          </a:p>
        </p:txBody>
      </p:sp>
      <p:sp>
        <p:nvSpPr>
          <p:cNvPr id="40" name="sketch line">
            <a:extLst>
              <a:ext uri="{FF2B5EF4-FFF2-40B4-BE49-F238E27FC236}">
                <a16:creationId xmlns:a16="http://schemas.microsoft.com/office/drawing/2014/main" id="{C28391B0-304B-C14B-CB9E-61F62FEF1C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F474EE1E-3518-7DB3-CDFD-E4D10692D6E8}"/>
              </a:ext>
            </a:extLst>
          </p:cNvPr>
          <p:cNvSpPr>
            <a:spLocks noGrp="1"/>
          </p:cNvSpPr>
          <p:nvPr>
            <p:ph idx="1"/>
          </p:nvPr>
        </p:nvSpPr>
        <p:spPr>
          <a:xfrm>
            <a:off x="838200" y="1841965"/>
            <a:ext cx="10515600" cy="4912795"/>
          </a:xfrm>
        </p:spPr>
        <p:txBody>
          <a:bodyPr>
            <a:normAutofit/>
          </a:bodyPr>
          <a:lstStyle/>
          <a:p>
            <a:pPr marL="0" indent="0" algn="just">
              <a:buNone/>
            </a:pPr>
            <a:endParaRPr lang="fr-FR" sz="800" b="1" dirty="0">
              <a:latin typeface="Calibri (corps)"/>
              <a:ea typeface="Calibri" panose="020F0502020204030204" pitchFamily="34" charset="0"/>
              <a:cs typeface="Times New Roman" panose="02020603050405020304" pitchFamily="18" charset="0"/>
            </a:endParaRPr>
          </a:p>
          <a:p>
            <a:pPr marL="0" indent="0" algn="just">
              <a:buNone/>
            </a:pPr>
            <a:r>
              <a:rPr lang="fr-FR" sz="2400" b="1" dirty="0">
                <a:latin typeface="Calibri (corps)"/>
                <a:ea typeface="Calibri" panose="020F0502020204030204" pitchFamily="34" charset="0"/>
                <a:cs typeface="Times New Roman" panose="02020603050405020304" pitchFamily="18" charset="0"/>
              </a:rPr>
              <a:t>En GS : l’enseignement du principe alphabétique</a:t>
            </a:r>
          </a:p>
          <a:p>
            <a:pPr marL="0" indent="0" algn="just">
              <a:spcBef>
                <a:spcPts val="600"/>
              </a:spcBef>
              <a:buNone/>
            </a:pPr>
            <a:r>
              <a:rPr lang="fr-FR" sz="2000" i="1" dirty="0">
                <a:latin typeface="Calibri (corps)"/>
                <a:ea typeface="Calibri" panose="020F0502020204030204" pitchFamily="34" charset="0"/>
                <a:cs typeface="Times New Roman" panose="02020603050405020304" pitchFamily="18" charset="0"/>
              </a:rPr>
              <a:t>Rubrique : acquérir les habiletés phonologiques et </a:t>
            </a:r>
            <a:r>
              <a:rPr lang="fr-FR" sz="2000" i="1" u="sng" dirty="0">
                <a:latin typeface="Calibri (corps)"/>
                <a:ea typeface="Calibri" panose="020F0502020204030204" pitchFamily="34" charset="0"/>
                <a:cs typeface="Times New Roman" panose="02020603050405020304" pitchFamily="18" charset="0"/>
              </a:rPr>
              <a:t>le principe alphabétique </a:t>
            </a:r>
          </a:p>
          <a:p>
            <a:pPr marL="0" indent="0" algn="just">
              <a:buNone/>
            </a:pPr>
            <a:endParaRPr lang="fr-FR" sz="800" dirty="0">
              <a:latin typeface="Calibri (corps)"/>
              <a:ea typeface="Calibri" panose="020F0502020204030204" pitchFamily="34" charset="0"/>
              <a:cs typeface="Times New Roman" panose="02020603050405020304" pitchFamily="18" charset="0"/>
            </a:endParaRPr>
          </a:p>
          <a:p>
            <a:pPr marL="0" indent="0" algn="just">
              <a:buNone/>
            </a:pPr>
            <a:r>
              <a:rPr lang="fr-FR" sz="2400" b="1" dirty="0">
                <a:latin typeface="Calibri (corps)"/>
                <a:cs typeface="Times New Roman" panose="02020603050405020304" pitchFamily="18" charset="0"/>
              </a:rPr>
              <a:t>Au CP : des précisions sur l’enseignement du décodage</a:t>
            </a:r>
          </a:p>
          <a:p>
            <a:pPr marL="0" indent="0" algn="just">
              <a:buNone/>
            </a:pPr>
            <a:endParaRPr lang="fr-FR" sz="1000" b="1" dirty="0">
              <a:latin typeface="Calibri (corps)"/>
              <a:cs typeface="Times New Roman" panose="02020603050405020304" pitchFamily="18" charset="0"/>
            </a:endParaRPr>
          </a:p>
          <a:p>
            <a:pPr marL="0" indent="0" algn="just">
              <a:spcBef>
                <a:spcPts val="600"/>
              </a:spcBef>
              <a:buNone/>
            </a:pPr>
            <a:r>
              <a:rPr lang="fr-FR" sz="2000" b="1" dirty="0">
                <a:latin typeface="Calibri (corps)"/>
                <a:cs typeface="Times New Roman" panose="02020603050405020304" pitchFamily="18" charset="0"/>
              </a:rPr>
              <a:t>Dans les « Points de vigilance pour le professeur »: </a:t>
            </a:r>
          </a:p>
          <a:p>
            <a:pPr marL="0" indent="0" algn="just">
              <a:spcBef>
                <a:spcPts val="600"/>
              </a:spcBef>
              <a:buNone/>
            </a:pPr>
            <a:r>
              <a:rPr lang="fr-FR" sz="2000" dirty="0">
                <a:latin typeface="Calibri (corps)"/>
                <a:cs typeface="Times New Roman" panose="02020603050405020304" pitchFamily="18" charset="0"/>
              </a:rPr>
              <a:t> - Le professeur s’appuie notamment sur les évaluations nationales de début d’année pour identifier les élèves dont les acquis précédents sont fragiles. Il met immédiatement en place, pour ces élèves, une pédagogie différenciée, qui porte sur la consolidation de la conscience phonologique et du principe alphabétique acquis en fin de maternelle, puis sur le déchiffrage des CGP en début de CE1.</a:t>
            </a:r>
          </a:p>
          <a:p>
            <a:pPr marL="0" indent="0" algn="just">
              <a:spcBef>
                <a:spcPts val="600"/>
              </a:spcBef>
              <a:buNone/>
            </a:pPr>
            <a:r>
              <a:rPr lang="fr-FR" sz="2000" dirty="0">
                <a:latin typeface="Calibri (corps)"/>
                <a:cs typeface="Times New Roman" panose="02020603050405020304" pitchFamily="18" charset="0"/>
              </a:rPr>
              <a:t>- Il enseigne les CGP dès le début du CP selon une cadence soutenue : environ deux correspondances par semaine.</a:t>
            </a:r>
          </a:p>
          <a:p>
            <a:pPr marL="0" indent="0" algn="just">
              <a:spcBef>
                <a:spcPts val="600"/>
              </a:spcBef>
              <a:buNone/>
            </a:pPr>
            <a:r>
              <a:rPr lang="fr-FR" sz="2000" dirty="0">
                <a:latin typeface="Calibri (corps)"/>
                <a:cs typeface="Times New Roman" panose="02020603050405020304" pitchFamily="18" charset="0"/>
              </a:rPr>
              <a:t>- Il ne donne à lire que des mots, des phrases puis des textes déchiffrables par l’élève, en fonction des CGP étudiées (l’usage des mots-outils doit être réduit au minimum). </a:t>
            </a:r>
          </a:p>
          <a:p>
            <a:pPr marL="0" indent="0" algn="just">
              <a:buNone/>
            </a:pPr>
            <a:endParaRPr lang="fr-FR" sz="2000" dirty="0">
              <a:latin typeface="Calibri (corps)"/>
              <a:cs typeface="Times New Roman" panose="02020603050405020304" pitchFamily="18" charset="0"/>
            </a:endParaRPr>
          </a:p>
          <a:p>
            <a:pPr marL="0" indent="0" algn="just">
              <a:buNone/>
            </a:pPr>
            <a:endParaRPr lang="fr-FR" sz="2400" b="1" dirty="0">
              <a:latin typeface="Calibri (corps)"/>
              <a:cs typeface="Times New Roman" panose="02020603050405020304" pitchFamily="18" charset="0"/>
            </a:endParaRPr>
          </a:p>
          <a:p>
            <a:pPr marL="0" indent="0" algn="just">
              <a:buNone/>
            </a:pPr>
            <a:endParaRPr lang="fr-FR" sz="2200" dirty="0">
              <a:latin typeface="Calibri (corps)"/>
              <a:ea typeface="Calibri" panose="020F0502020204030204" pitchFamily="34" charset="0"/>
              <a:cs typeface="Times New Roman" panose="02020603050405020304" pitchFamily="18" charset="0"/>
            </a:endParaRPr>
          </a:p>
          <a:p>
            <a:pPr marL="0" indent="0" algn="just">
              <a:buNone/>
            </a:pPr>
            <a:endParaRPr lang="fr-FR" sz="2200" dirty="0">
              <a:latin typeface="Calibri (corps)"/>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2544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5772C3-7793-1A39-215B-D89FF7CAA0BC}"/>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E13B2F05-FB98-129D-4A8F-C0AC9BE2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B575649-F5D5-23F2-A5C6-6E73C077EC66}"/>
              </a:ext>
            </a:extLst>
          </p:cNvPr>
          <p:cNvSpPr>
            <a:spLocks noGrp="1"/>
          </p:cNvSpPr>
          <p:nvPr>
            <p:ph type="title"/>
          </p:nvPr>
        </p:nvSpPr>
        <p:spPr>
          <a:xfrm>
            <a:off x="838200" y="365125"/>
            <a:ext cx="10515600" cy="911427"/>
          </a:xfrm>
        </p:spPr>
        <p:txBody>
          <a:bodyPr>
            <a:normAutofit/>
          </a:bodyPr>
          <a:lstStyle/>
          <a:p>
            <a:pPr marL="0" indent="0" algn="just">
              <a:buNone/>
            </a:pPr>
            <a:r>
              <a:rPr lang="fr-FR" sz="2800" b="1" dirty="0">
                <a:latin typeface="+mn-lt"/>
                <a:ea typeface="Calibri" panose="020F0502020204030204" pitchFamily="34" charset="0"/>
                <a:cs typeface="Times New Roman" panose="02020603050405020304" pitchFamily="18" charset="0"/>
              </a:rPr>
              <a:t>2. La question des manuels et supports pédagogiques</a:t>
            </a:r>
          </a:p>
        </p:txBody>
      </p:sp>
      <p:sp>
        <p:nvSpPr>
          <p:cNvPr id="40" name="sketch line">
            <a:extLst>
              <a:ext uri="{FF2B5EF4-FFF2-40B4-BE49-F238E27FC236}">
                <a16:creationId xmlns:a16="http://schemas.microsoft.com/office/drawing/2014/main" id="{B90FEAA9-BEC9-AD0B-6BB7-D7FCBABF0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1F68BF08-758A-75E1-941C-E275FAD8A884}"/>
              </a:ext>
            </a:extLst>
          </p:cNvPr>
          <p:cNvSpPr>
            <a:spLocks noGrp="1"/>
          </p:cNvSpPr>
          <p:nvPr>
            <p:ph idx="1"/>
          </p:nvPr>
        </p:nvSpPr>
        <p:spPr>
          <a:xfrm>
            <a:off x="838200" y="2096482"/>
            <a:ext cx="10515600" cy="4304953"/>
          </a:xfrm>
        </p:spPr>
        <p:txBody>
          <a:bodyPr>
            <a:normAutofit/>
          </a:bodyPr>
          <a:lstStyle/>
          <a:p>
            <a:pPr algn="just">
              <a:spcAft>
                <a:spcPts val="1200"/>
              </a:spcAft>
            </a:pPr>
            <a:r>
              <a:rPr lang="fr-FR" sz="2400" dirty="0">
                <a:latin typeface="Calibri (corps)"/>
              </a:rPr>
              <a:t>Cette question est posée à chaque fois qu’un changement d’ampleur des pratiques d’enseignement est envisagé (Angleterre, New York, Australie, Portugal etc…). La qualité des supports pédagogiques mis à disposition des </a:t>
            </a:r>
            <a:r>
              <a:rPr lang="fr-FR" sz="2400" dirty="0" err="1">
                <a:latin typeface="Calibri (corps)"/>
              </a:rPr>
              <a:t>enseignant.es</a:t>
            </a:r>
            <a:r>
              <a:rPr lang="fr-FR" sz="2400" dirty="0">
                <a:latin typeface="Calibri (corps)"/>
              </a:rPr>
              <a:t> est une question centrale. </a:t>
            </a:r>
          </a:p>
          <a:p>
            <a:pPr algn="just">
              <a:spcAft>
                <a:spcPts val="1200"/>
              </a:spcAft>
            </a:pPr>
            <a:r>
              <a:rPr lang="fr-FR" sz="2400" dirty="0">
                <a:latin typeface="Calibri (corps)"/>
              </a:rPr>
              <a:t>Faut-il prescrire ou labelliser les manuels d’enseignement de la lecture dans le cas français ? Faut-il un manuel de l’</a:t>
            </a:r>
            <a:r>
              <a:rPr lang="fr-FR" sz="2400" dirty="0" err="1">
                <a:latin typeface="Calibri (corps)"/>
              </a:rPr>
              <a:t>enseignant.e</a:t>
            </a:r>
            <a:r>
              <a:rPr lang="fr-FR" sz="2400" dirty="0">
                <a:latin typeface="Calibri (corps)"/>
              </a:rPr>
              <a:t> en GS pour accompagner l’enseignement systématique du principe alphabétique? </a:t>
            </a:r>
          </a:p>
          <a:p>
            <a:pPr algn="just"/>
            <a:r>
              <a:rPr lang="fr-FR" sz="2400" dirty="0">
                <a:latin typeface="Calibri (corps)"/>
              </a:rPr>
              <a:t>Les guides et supports pédagogiques publiés par le ministère et le CSEN: une entrave ou un support à la « liberté pédagogique » des </a:t>
            </a:r>
            <a:r>
              <a:rPr lang="fr-FR" sz="2400" dirty="0" err="1">
                <a:latin typeface="Calibri (corps)"/>
              </a:rPr>
              <a:t>enseignant.es</a:t>
            </a:r>
            <a:r>
              <a:rPr lang="fr-FR" sz="2400" dirty="0">
                <a:latin typeface="Calibri (corps)"/>
              </a:rPr>
              <a:t> ? </a:t>
            </a:r>
            <a:endParaRPr lang="fr-FR" sz="2400" b="1" dirty="0">
              <a:latin typeface="Calibri (corps)"/>
            </a:endParaRPr>
          </a:p>
          <a:p>
            <a:pPr marL="0" indent="0" algn="just">
              <a:buNone/>
            </a:pPr>
            <a:endParaRPr lang="fr-FR" sz="2400" b="1" dirty="0">
              <a:latin typeface="Calibri (corps)"/>
            </a:endParaRPr>
          </a:p>
          <a:p>
            <a:pPr marL="0" indent="0" algn="just">
              <a:buNone/>
            </a:pPr>
            <a:endParaRPr lang="fr-FR" sz="800" b="1" dirty="0">
              <a:latin typeface="Calibri (corps)"/>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2554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C891C8-1C9D-7C16-E1E7-224AA504E1A7}"/>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0120112-095C-B5E5-7DE3-41EFD2655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3B5644A-2B87-9BC5-F86F-4B47F5A9610E}"/>
              </a:ext>
            </a:extLst>
          </p:cNvPr>
          <p:cNvSpPr>
            <a:spLocks noGrp="1"/>
          </p:cNvSpPr>
          <p:nvPr>
            <p:ph type="title"/>
          </p:nvPr>
        </p:nvSpPr>
        <p:spPr>
          <a:xfrm>
            <a:off x="838200" y="365125"/>
            <a:ext cx="10515600" cy="929715"/>
          </a:xfrm>
        </p:spPr>
        <p:txBody>
          <a:bodyPr>
            <a:normAutofit/>
          </a:bodyPr>
          <a:lstStyle/>
          <a:p>
            <a:r>
              <a:rPr lang="fr-FR" sz="2800" b="1" dirty="0">
                <a:latin typeface="+mn-lt"/>
              </a:rPr>
              <a:t>3. La formation et l’encadrement pédagogique</a:t>
            </a:r>
          </a:p>
        </p:txBody>
      </p:sp>
      <p:sp>
        <p:nvSpPr>
          <p:cNvPr id="40" name="sketch line">
            <a:extLst>
              <a:ext uri="{FF2B5EF4-FFF2-40B4-BE49-F238E27FC236}">
                <a16:creationId xmlns:a16="http://schemas.microsoft.com/office/drawing/2014/main" id="{23749DEA-7A8A-B02E-1BDB-3937BA656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404AE24F-DE4B-61E5-06AC-1541FB12D523}"/>
              </a:ext>
            </a:extLst>
          </p:cNvPr>
          <p:cNvSpPr>
            <a:spLocks noGrp="1"/>
          </p:cNvSpPr>
          <p:nvPr>
            <p:ph idx="1"/>
          </p:nvPr>
        </p:nvSpPr>
        <p:spPr>
          <a:xfrm>
            <a:off x="838200" y="1986903"/>
            <a:ext cx="10515600" cy="4396245"/>
          </a:xfrm>
        </p:spPr>
        <p:txBody>
          <a:bodyPr>
            <a:normAutofit/>
          </a:bodyPr>
          <a:lstStyle/>
          <a:p>
            <a:pPr marL="0" indent="0" algn="just">
              <a:buNone/>
            </a:pPr>
            <a:endParaRPr lang="fr-FR" sz="800" b="1" dirty="0">
              <a:latin typeface="Calibri (corps)"/>
              <a:ea typeface="Calibri" panose="020F0502020204030204" pitchFamily="34" charset="0"/>
              <a:cs typeface="Times New Roman" panose="02020603050405020304" pitchFamily="18" charset="0"/>
            </a:endParaRPr>
          </a:p>
          <a:p>
            <a:pPr marL="0" indent="0" algn="just">
              <a:buNone/>
            </a:pPr>
            <a:r>
              <a:rPr lang="fr-FR" sz="2000" dirty="0">
                <a:latin typeface="Calibri (corps)"/>
              </a:rPr>
              <a:t>Retour aux données de l’enquête </a:t>
            </a:r>
            <a:r>
              <a:rPr lang="fr-FR" sz="2000" dirty="0" err="1">
                <a:latin typeface="Calibri (corps)"/>
              </a:rPr>
              <a:t>Formalect</a:t>
            </a:r>
            <a:r>
              <a:rPr lang="fr-FR" sz="2000" dirty="0">
                <a:latin typeface="Calibri (corps)"/>
              </a:rPr>
              <a:t>: 50 % au moins des </a:t>
            </a:r>
            <a:r>
              <a:rPr lang="fr-FR" sz="2000" dirty="0" err="1">
                <a:latin typeface="Calibri (corps)"/>
              </a:rPr>
              <a:t>enseignant.es</a:t>
            </a:r>
            <a:r>
              <a:rPr lang="fr-FR" sz="2000" dirty="0">
                <a:latin typeface="Calibri (corps)"/>
              </a:rPr>
              <a:t> qui mettent en œuvre une méthode synthétique stricte exercent dans un petit nombre de circonscriptions (une quinzaine) dans lesquelles les IEN et les CPC ont mis en place un accompagnement spécifique à l’enseignement de la lecture.</a:t>
            </a:r>
          </a:p>
          <a:p>
            <a:pPr marL="0" indent="0" algn="just">
              <a:buNone/>
            </a:pPr>
            <a:endParaRPr lang="fr-FR" sz="2000" dirty="0">
              <a:latin typeface="Calibri (corps)"/>
            </a:endParaRPr>
          </a:p>
          <a:p>
            <a:pPr marL="0" indent="0" algn="just">
              <a:spcBef>
                <a:spcPts val="600"/>
              </a:spcBef>
              <a:spcAft>
                <a:spcPts val="1200"/>
              </a:spcAft>
              <a:buNone/>
            </a:pPr>
            <a:r>
              <a:rPr lang="fr-FR" sz="2000" b="1" dirty="0">
                <a:latin typeface="Calibri (corps)"/>
                <a:ea typeface="Calibri" panose="020F0502020204030204" pitchFamily="34" charset="0"/>
                <a:cs typeface="Times New Roman" panose="02020603050405020304" pitchFamily="18" charset="0"/>
              </a:rPr>
              <a:t>Sur les 369 circonscriptions enquêtées dans l’enquête </a:t>
            </a:r>
            <a:r>
              <a:rPr lang="fr-FR" sz="2000" b="1" dirty="0" err="1">
                <a:latin typeface="Calibri (corps)"/>
                <a:ea typeface="Calibri" panose="020F0502020204030204" pitchFamily="34" charset="0"/>
                <a:cs typeface="Times New Roman" panose="02020603050405020304" pitchFamily="18" charset="0"/>
              </a:rPr>
              <a:t>Formalect</a:t>
            </a:r>
            <a:r>
              <a:rPr lang="fr-FR" sz="2000" b="1" dirty="0">
                <a:latin typeface="Calibri (corps)"/>
                <a:ea typeface="Calibri" panose="020F0502020204030204" pitchFamily="34" charset="0"/>
                <a:cs typeface="Times New Roman" panose="02020603050405020304" pitchFamily="18" charset="0"/>
              </a:rPr>
              <a:t> : </a:t>
            </a:r>
          </a:p>
          <a:p>
            <a:pPr algn="just">
              <a:spcBef>
                <a:spcPts val="600"/>
              </a:spcBef>
            </a:pPr>
            <a:r>
              <a:rPr lang="fr-FR" sz="2000" dirty="0">
                <a:latin typeface="Calibri (corps)"/>
                <a:ea typeface="Calibri" panose="020F0502020204030204" pitchFamily="34" charset="0"/>
                <a:cs typeface="Times New Roman" panose="02020603050405020304" pitchFamily="18" charset="0"/>
              </a:rPr>
              <a:t>304 circonscriptions: aucun </a:t>
            </a:r>
            <a:r>
              <a:rPr lang="fr-FR" sz="2000" dirty="0">
                <a:latin typeface="Calibri (corps)"/>
              </a:rPr>
              <a:t>enseignant ne</a:t>
            </a:r>
            <a:r>
              <a:rPr lang="fr-FR" sz="2000" dirty="0">
                <a:latin typeface="Calibri (corps)"/>
                <a:ea typeface="Calibri" panose="020F0502020204030204" pitchFamily="34" charset="0"/>
                <a:cs typeface="Times New Roman" panose="02020603050405020304" pitchFamily="18" charset="0"/>
              </a:rPr>
              <a:t> déclare une méthode synthétique stricte</a:t>
            </a:r>
          </a:p>
          <a:p>
            <a:pPr algn="just">
              <a:spcBef>
                <a:spcPts val="600"/>
              </a:spcBef>
            </a:pPr>
            <a:r>
              <a:rPr lang="fr-FR" sz="2000" dirty="0">
                <a:latin typeface="Calibri (corps)"/>
                <a:ea typeface="Calibri" panose="020F0502020204030204" pitchFamily="34" charset="0"/>
                <a:cs typeface="Times New Roman" panose="02020603050405020304" pitchFamily="18" charset="0"/>
              </a:rPr>
              <a:t>24 circonscriptions: moins de 5 % déclarent une méthode synthétique stricte</a:t>
            </a:r>
          </a:p>
          <a:p>
            <a:pPr algn="just">
              <a:spcBef>
                <a:spcPts val="600"/>
              </a:spcBef>
            </a:pPr>
            <a:r>
              <a:rPr lang="fr-FR" sz="2000" dirty="0">
                <a:latin typeface="Calibri (corps)"/>
                <a:ea typeface="Calibri" panose="020F0502020204030204" pitchFamily="34" charset="0"/>
                <a:cs typeface="Times New Roman" panose="02020603050405020304" pitchFamily="18" charset="0"/>
              </a:rPr>
              <a:t>22 circonscriptions: entre 5 et 10 % déclarent une méthode synthétique stricte</a:t>
            </a:r>
          </a:p>
          <a:p>
            <a:pPr algn="just">
              <a:spcBef>
                <a:spcPts val="600"/>
              </a:spcBef>
            </a:pPr>
            <a:r>
              <a:rPr lang="fr-FR" sz="2000" dirty="0">
                <a:latin typeface="Calibri (corps)"/>
                <a:ea typeface="Calibri" panose="020F0502020204030204" pitchFamily="34" charset="0"/>
                <a:cs typeface="Times New Roman" panose="02020603050405020304" pitchFamily="18" charset="0"/>
              </a:rPr>
              <a:t>19 circonscriptions: plus de 10 % déclarent une méthode synthétique stricte</a:t>
            </a:r>
          </a:p>
          <a:p>
            <a:pPr algn="just"/>
            <a:endParaRPr lang="fr-FR" sz="2400" dirty="0">
              <a:latin typeface="Calibri (corps)"/>
            </a:endParaRPr>
          </a:p>
          <a:p>
            <a:pPr marL="0" indent="0" algn="just">
              <a:buNone/>
            </a:pPr>
            <a:endParaRPr lang="fr-FR" sz="2400" dirty="0">
              <a:latin typeface="Calibri (corps)"/>
            </a:endParaRPr>
          </a:p>
          <a:p>
            <a:pPr marL="0" indent="0" algn="just">
              <a:buNone/>
            </a:pPr>
            <a:endParaRPr lang="fr-FR" sz="2200" dirty="0">
              <a:latin typeface="Calibri (corps)"/>
              <a:ea typeface="Calibri" panose="020F0502020204030204" pitchFamily="34" charset="0"/>
              <a:cs typeface="Times New Roman" panose="02020603050405020304" pitchFamily="18" charset="0"/>
            </a:endParaRPr>
          </a:p>
          <a:p>
            <a:pPr marL="0" indent="0" algn="just">
              <a:buNone/>
            </a:pPr>
            <a:endParaRPr lang="fr-FR" sz="2200" dirty="0">
              <a:latin typeface="Calibri (corps)"/>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0418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897C7F-6337-9475-3EB8-FCBC106AF3F6}"/>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FE73BBEA-4144-F2FD-CCB9-7C50105E8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3986903-F6BC-D344-DE49-1E96EB567234}"/>
              </a:ext>
            </a:extLst>
          </p:cNvPr>
          <p:cNvSpPr>
            <a:spLocks noGrp="1"/>
          </p:cNvSpPr>
          <p:nvPr>
            <p:ph type="title"/>
          </p:nvPr>
        </p:nvSpPr>
        <p:spPr>
          <a:xfrm>
            <a:off x="838200" y="365125"/>
            <a:ext cx="10515600" cy="1015302"/>
          </a:xfrm>
        </p:spPr>
        <p:txBody>
          <a:bodyPr>
            <a:normAutofit/>
          </a:bodyPr>
          <a:lstStyle/>
          <a:p>
            <a:pPr algn="just"/>
            <a:r>
              <a:rPr lang="fr-FR" sz="2800" b="1" dirty="0">
                <a:latin typeface="Calibri (corps)"/>
                <a:cs typeface="Times New Roman" panose="02020603050405020304" pitchFamily="18" charset="0"/>
              </a:rPr>
              <a:t>L’importance de l’action des IEN et CPC</a:t>
            </a:r>
          </a:p>
        </p:txBody>
      </p:sp>
      <p:sp>
        <p:nvSpPr>
          <p:cNvPr id="40" name="sketch line">
            <a:extLst>
              <a:ext uri="{FF2B5EF4-FFF2-40B4-BE49-F238E27FC236}">
                <a16:creationId xmlns:a16="http://schemas.microsoft.com/office/drawing/2014/main" id="{E981463A-24D8-0F85-B38B-EF8EDA239F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719F5168-AEBC-29B5-E7F5-2EF2223C974A}"/>
              </a:ext>
            </a:extLst>
          </p:cNvPr>
          <p:cNvSpPr>
            <a:spLocks noGrp="1"/>
          </p:cNvSpPr>
          <p:nvPr>
            <p:ph idx="1"/>
          </p:nvPr>
        </p:nvSpPr>
        <p:spPr>
          <a:xfrm>
            <a:off x="838200" y="1986903"/>
            <a:ext cx="10515600" cy="4104771"/>
          </a:xfrm>
        </p:spPr>
        <p:txBody>
          <a:bodyPr>
            <a:normAutofit/>
          </a:bodyPr>
          <a:lstStyle/>
          <a:p>
            <a:pPr marL="0" indent="0" algn="just">
              <a:buNone/>
            </a:pPr>
            <a:endParaRPr lang="fr-FR" sz="900" dirty="0">
              <a:latin typeface="Calibri (corps)"/>
              <a:cs typeface="Times New Roman" panose="02020603050405020304" pitchFamily="18" charset="0"/>
            </a:endParaRPr>
          </a:p>
          <a:p>
            <a:pPr algn="just">
              <a:spcAft>
                <a:spcPts val="1800"/>
              </a:spcAft>
            </a:pPr>
            <a:r>
              <a:rPr lang="fr-FR" sz="2400" dirty="0">
                <a:latin typeface="Calibri (corps)"/>
                <a:cs typeface="Times New Roman" panose="02020603050405020304" pitchFamily="18" charset="0"/>
              </a:rPr>
              <a:t>La concentration dans certaines circonscriptions d’</a:t>
            </a:r>
            <a:r>
              <a:rPr lang="fr-FR" sz="2400" dirty="0" err="1">
                <a:latin typeface="Calibri (corps)"/>
              </a:rPr>
              <a:t>enseignant.es</a:t>
            </a:r>
            <a:r>
              <a:rPr lang="fr-FR" sz="2400" dirty="0">
                <a:latin typeface="Calibri (corps)"/>
                <a:cs typeface="Times New Roman" panose="02020603050405020304" pitchFamily="18" charset="0"/>
              </a:rPr>
              <a:t> qui déclarent mettre en œuvre une méthode synthétique stricte s’explique par l’action de l’encadrement pédagogique de proximité (IEN et CPC). </a:t>
            </a:r>
          </a:p>
          <a:p>
            <a:pPr algn="just">
              <a:spcBef>
                <a:spcPts val="600"/>
              </a:spcBef>
            </a:pPr>
            <a:r>
              <a:rPr lang="fr-FR" sz="2400" dirty="0">
                <a:latin typeface="Calibri (corps)"/>
              </a:rPr>
              <a:t>Le levier essentiel pour améliorer l’enseignement du lire/écrire en France se situe du côté de l’encadrement pédagogique de proximité.  Il faut impérativement mettre en place une formation approfondie des cadres pédagogiques sur les questions d’enseignement de la lecture et leur permettre de dédier une part importante de leur activité à l’accompagnement pédagogique des </a:t>
            </a:r>
            <a:r>
              <a:rPr lang="fr-FR" sz="2400" dirty="0" err="1">
                <a:latin typeface="Calibri (corps)"/>
              </a:rPr>
              <a:t>enseignant.es</a:t>
            </a:r>
            <a:r>
              <a:rPr lang="fr-FR" sz="2400" dirty="0">
                <a:latin typeface="Calibri (corps)"/>
              </a:rPr>
              <a:t>. </a:t>
            </a:r>
          </a:p>
          <a:p>
            <a:pPr marL="0" indent="0" algn="just">
              <a:spcBef>
                <a:spcPts val="600"/>
              </a:spcBef>
              <a:buNone/>
            </a:pPr>
            <a:endParaRPr lang="fr-FR" sz="2400" b="1" dirty="0">
              <a:latin typeface="Calibri (corps)"/>
              <a:cs typeface="Times New Roman" panose="02020603050405020304" pitchFamily="18" charset="0"/>
            </a:endParaRPr>
          </a:p>
          <a:p>
            <a:pPr marL="0" indent="0" algn="just">
              <a:buNone/>
            </a:pPr>
            <a:endParaRPr lang="fr-FR" sz="2200" dirty="0">
              <a:latin typeface="Calibri (corps)"/>
              <a:ea typeface="Calibri" panose="020F0502020204030204" pitchFamily="34" charset="0"/>
              <a:cs typeface="Times New Roman" panose="02020603050405020304" pitchFamily="18" charset="0"/>
            </a:endParaRPr>
          </a:p>
          <a:p>
            <a:pPr marL="0" indent="0" algn="just">
              <a:buNone/>
            </a:pPr>
            <a:endParaRPr lang="fr-FR" sz="2200" dirty="0">
              <a:latin typeface="Calibri (corps)"/>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820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9D96E3F-159B-4733-BE61-1AAB43A59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5202B2A-E3B3-4965-8D55-B58E5405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re 1">
            <a:extLst>
              <a:ext uri="{FF2B5EF4-FFF2-40B4-BE49-F238E27FC236}">
                <a16:creationId xmlns:a16="http://schemas.microsoft.com/office/drawing/2014/main" id="{C9E3AD4B-1177-402A-BFAF-D1CCFB0A37DC}"/>
              </a:ext>
            </a:extLst>
          </p:cNvPr>
          <p:cNvSpPr>
            <a:spLocks noGrp="1"/>
          </p:cNvSpPr>
          <p:nvPr>
            <p:ph type="title"/>
          </p:nvPr>
        </p:nvSpPr>
        <p:spPr>
          <a:xfrm>
            <a:off x="804672" y="1002890"/>
            <a:ext cx="10021446" cy="2881958"/>
          </a:xfrm>
        </p:spPr>
        <p:txBody>
          <a:bodyPr vert="horz" lIns="91440" tIns="45720" rIns="91440" bIns="45720" rtlCol="0" anchor="b">
            <a:normAutofit/>
          </a:bodyPr>
          <a:lstStyle/>
          <a:p>
            <a:pPr algn="ctr"/>
            <a:r>
              <a:rPr lang="en-US" sz="4000" b="1" kern="1200" dirty="0">
                <a:latin typeface="+mn-lt"/>
                <a:ea typeface="+mj-ea"/>
                <a:cs typeface="+mj-cs"/>
              </a:rPr>
              <a:t>MERCI DE VOTRE ATTENTION </a:t>
            </a:r>
          </a:p>
        </p:txBody>
      </p:sp>
      <p:grpSp>
        <p:nvGrpSpPr>
          <p:cNvPr id="11" name="Group 10">
            <a:extLst>
              <a:ext uri="{FF2B5EF4-FFF2-40B4-BE49-F238E27FC236}">
                <a16:creationId xmlns:a16="http://schemas.microsoft.com/office/drawing/2014/main" id="{EC505F6D-25F2-479B-AEEE-66F34B3FB1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298"/>
            <a:ext cx="2514948" cy="2174333"/>
            <a:chOff x="-305" y="-4155"/>
            <a:chExt cx="2514948" cy="2174333"/>
          </a:xfrm>
        </p:grpSpPr>
        <p:sp>
          <p:nvSpPr>
            <p:cNvPr id="12" name="Freeform: Shape 11">
              <a:extLst>
                <a:ext uri="{FF2B5EF4-FFF2-40B4-BE49-F238E27FC236}">
                  <a16:creationId xmlns:a16="http://schemas.microsoft.com/office/drawing/2014/main" id="{95C49ED7-EC50-4D2C-A945-D4907F081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9A8266C-3886-4618-B2EB-EA7FE32CE6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B4610CF-D689-4B1B-A7FB-1CE14209E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5" name="Freeform: Shape 14">
              <a:extLst>
                <a:ext uri="{FF2B5EF4-FFF2-40B4-BE49-F238E27FC236}">
                  <a16:creationId xmlns:a16="http://schemas.microsoft.com/office/drawing/2014/main" id="{8DA7C44F-B555-41AC-95A7-645015293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6C0A542E-DBAB-412E-9F06-247CFE5FB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8304973" y="939510"/>
            <a:ext cx="4826538" cy="2947516"/>
            <a:chOff x="6867015" y="-1"/>
            <a:chExt cx="5324985" cy="3251912"/>
          </a:xfrm>
          <a:solidFill>
            <a:schemeClr val="accent5">
              <a:alpha val="5000"/>
            </a:schemeClr>
          </a:solidFill>
        </p:grpSpPr>
        <p:sp>
          <p:nvSpPr>
            <p:cNvPr id="18" name="Freeform: Shape 17">
              <a:extLst>
                <a:ext uri="{FF2B5EF4-FFF2-40B4-BE49-F238E27FC236}">
                  <a16:creationId xmlns:a16="http://schemas.microsoft.com/office/drawing/2014/main" id="{B41E2FAC-3A8F-4977-ACC1-92B455FD4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264E774-D8C6-4806-9911-955DD8039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8450CBAC-6145-4598-BA48-1EB500923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1451637-F91B-479F-8251-660E22819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67390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26FC1B-4633-5A48-1AE6-668FA54421F9}"/>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F0781C94-614D-B880-AADA-F8322C91D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C1BA1EB-6EC1-E5C6-DFCE-B5D31CDB32AE}"/>
              </a:ext>
            </a:extLst>
          </p:cNvPr>
          <p:cNvSpPr>
            <a:spLocks noGrp="1"/>
          </p:cNvSpPr>
          <p:nvPr>
            <p:ph type="title"/>
          </p:nvPr>
        </p:nvSpPr>
        <p:spPr>
          <a:xfrm>
            <a:off x="838200" y="529067"/>
            <a:ext cx="10515600" cy="585201"/>
          </a:xfrm>
        </p:spPr>
        <p:txBody>
          <a:bodyPr>
            <a:normAutofit/>
          </a:bodyPr>
          <a:lstStyle/>
          <a:p>
            <a:pPr algn="ctr"/>
            <a:r>
              <a:rPr lang="fr-FR" sz="2800" b="1" dirty="0">
                <a:latin typeface="+mn-lt"/>
              </a:rPr>
              <a:t>Quelques ressources</a:t>
            </a:r>
          </a:p>
        </p:txBody>
      </p:sp>
      <p:sp>
        <p:nvSpPr>
          <p:cNvPr id="40" name="sketch line">
            <a:extLst>
              <a:ext uri="{FF2B5EF4-FFF2-40B4-BE49-F238E27FC236}">
                <a16:creationId xmlns:a16="http://schemas.microsoft.com/office/drawing/2014/main" id="{DF67B5BA-B21A-9942-5814-96430FD6F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BC614B75-0BDD-4F9B-EEF2-F5E40E26C3C2}"/>
              </a:ext>
            </a:extLst>
          </p:cNvPr>
          <p:cNvSpPr>
            <a:spLocks noGrp="1"/>
          </p:cNvSpPr>
          <p:nvPr>
            <p:ph idx="1"/>
          </p:nvPr>
        </p:nvSpPr>
        <p:spPr>
          <a:xfrm>
            <a:off x="838200" y="1690687"/>
            <a:ext cx="10515600" cy="4864435"/>
          </a:xfrm>
        </p:spPr>
        <p:txBody>
          <a:bodyPr>
            <a:normAutofit/>
          </a:bodyPr>
          <a:lstStyle/>
          <a:p>
            <a:pPr marL="0" indent="0" algn="just">
              <a:buNone/>
            </a:pPr>
            <a:endParaRPr lang="fr-FR" sz="800" b="1" dirty="0">
              <a:latin typeface="Calibri (corps)"/>
              <a:ea typeface="Calibri" panose="020F0502020204030204" pitchFamily="34" charset="0"/>
              <a:cs typeface="Times New Roman" panose="02020603050405020304" pitchFamily="18" charset="0"/>
            </a:endParaRPr>
          </a:p>
          <a:p>
            <a:pPr marL="0" indent="0" algn="just">
              <a:spcBef>
                <a:spcPts val="600"/>
              </a:spcBef>
              <a:buNone/>
            </a:pPr>
            <a:endParaRPr lang="fr-FR" sz="2400" b="1" dirty="0">
              <a:latin typeface="Calibri (corps)"/>
              <a:cs typeface="Times New Roman" panose="02020603050405020304" pitchFamily="18" charset="0"/>
            </a:endParaRPr>
          </a:p>
          <a:p>
            <a:pPr marL="0" indent="0" algn="just">
              <a:buNone/>
            </a:pPr>
            <a:endParaRPr lang="fr-FR" sz="2200" dirty="0">
              <a:latin typeface="Calibri (corps)"/>
              <a:ea typeface="Calibri" panose="020F0502020204030204" pitchFamily="34" charset="0"/>
              <a:cs typeface="Times New Roman" panose="02020603050405020304" pitchFamily="18" charset="0"/>
            </a:endParaRPr>
          </a:p>
          <a:p>
            <a:pPr marL="0" indent="0" algn="just">
              <a:buNone/>
            </a:pPr>
            <a:endParaRPr lang="fr-FR" sz="2200" dirty="0">
              <a:latin typeface="Calibri (corps)"/>
              <a:ea typeface="Calibri" panose="020F0502020204030204" pitchFamily="34" charset="0"/>
              <a:cs typeface="Times New Roman" panose="02020603050405020304" pitchFamily="18" charset="0"/>
            </a:endParaRPr>
          </a:p>
        </p:txBody>
      </p:sp>
      <p:pic>
        <p:nvPicPr>
          <p:cNvPr id="8" name="Espace réservé du contenu 3">
            <a:extLst>
              <a:ext uri="{FF2B5EF4-FFF2-40B4-BE49-F238E27FC236}">
                <a16:creationId xmlns:a16="http://schemas.microsoft.com/office/drawing/2014/main" id="{B8524D64-EE39-98C9-D648-7E4074044CEE}"/>
              </a:ext>
            </a:extLst>
          </p:cNvPr>
          <p:cNvPicPr>
            <a:picLocks noChangeAspect="1"/>
          </p:cNvPicPr>
          <p:nvPr/>
        </p:nvPicPr>
        <p:blipFill>
          <a:blip r:embed="rId3"/>
          <a:stretch>
            <a:fillRect/>
          </a:stretch>
        </p:blipFill>
        <p:spPr>
          <a:xfrm>
            <a:off x="386455" y="2748635"/>
            <a:ext cx="2612409" cy="3532947"/>
          </a:xfrm>
          <a:prstGeom prst="rect">
            <a:avLst/>
          </a:prstGeom>
        </p:spPr>
      </p:pic>
      <p:pic>
        <p:nvPicPr>
          <p:cNvPr id="9" name="Espace réservé du contenu 3">
            <a:extLst>
              <a:ext uri="{FF2B5EF4-FFF2-40B4-BE49-F238E27FC236}">
                <a16:creationId xmlns:a16="http://schemas.microsoft.com/office/drawing/2014/main" id="{8017FF69-BB88-84EA-E0EE-7C53DAEFF86B}"/>
              </a:ext>
            </a:extLst>
          </p:cNvPr>
          <p:cNvPicPr>
            <a:picLocks noChangeAspect="1"/>
          </p:cNvPicPr>
          <p:nvPr/>
        </p:nvPicPr>
        <p:blipFill>
          <a:blip r:embed="rId4"/>
          <a:stretch>
            <a:fillRect/>
          </a:stretch>
        </p:blipFill>
        <p:spPr>
          <a:xfrm>
            <a:off x="3200400" y="2748635"/>
            <a:ext cx="2448231" cy="3485597"/>
          </a:xfrm>
          <a:prstGeom prst="rect">
            <a:avLst/>
          </a:prstGeom>
        </p:spPr>
      </p:pic>
      <p:pic>
        <p:nvPicPr>
          <p:cNvPr id="10" name="Image 9">
            <a:extLst>
              <a:ext uri="{FF2B5EF4-FFF2-40B4-BE49-F238E27FC236}">
                <a16:creationId xmlns:a16="http://schemas.microsoft.com/office/drawing/2014/main" id="{2F82B9C6-0039-BAB8-8F1B-54728CA230A6}"/>
              </a:ext>
            </a:extLst>
          </p:cNvPr>
          <p:cNvPicPr>
            <a:picLocks noChangeAspect="1"/>
          </p:cNvPicPr>
          <p:nvPr/>
        </p:nvPicPr>
        <p:blipFill>
          <a:blip r:embed="rId5"/>
          <a:stretch>
            <a:fillRect/>
          </a:stretch>
        </p:blipFill>
        <p:spPr>
          <a:xfrm>
            <a:off x="5941042" y="2748635"/>
            <a:ext cx="2612408" cy="3580297"/>
          </a:xfrm>
          <a:prstGeom prst="rect">
            <a:avLst/>
          </a:prstGeom>
        </p:spPr>
      </p:pic>
      <p:pic>
        <p:nvPicPr>
          <p:cNvPr id="11" name="Picture 2">
            <a:extLst>
              <a:ext uri="{FF2B5EF4-FFF2-40B4-BE49-F238E27FC236}">
                <a16:creationId xmlns:a16="http://schemas.microsoft.com/office/drawing/2014/main" id="{F0C79A78-1B47-0B4B-A9E4-407D2C4A2E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72550" y="2748635"/>
            <a:ext cx="2381250" cy="3485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065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1B9177-31BA-5BFA-E1A2-755A71C5BEF1}"/>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35D232A2-F76E-5328-06B4-2981448B6D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595D9B8-AFEF-AA8C-F5AA-4E440D1D058B}"/>
              </a:ext>
            </a:extLst>
          </p:cNvPr>
          <p:cNvSpPr>
            <a:spLocks noGrp="1"/>
          </p:cNvSpPr>
          <p:nvPr>
            <p:ph type="title"/>
          </p:nvPr>
        </p:nvSpPr>
        <p:spPr>
          <a:xfrm>
            <a:off x="838200" y="526811"/>
            <a:ext cx="10515600" cy="819159"/>
          </a:xfrm>
        </p:spPr>
        <p:txBody>
          <a:bodyPr>
            <a:normAutofit/>
          </a:bodyPr>
          <a:lstStyle/>
          <a:p>
            <a:pPr algn="ctr"/>
            <a:r>
              <a:rPr lang="fr-FR" sz="2800" b="1" dirty="0">
                <a:latin typeface="+mn-lt"/>
              </a:rPr>
              <a:t>Références bibliographiques</a:t>
            </a:r>
          </a:p>
        </p:txBody>
      </p:sp>
      <p:sp>
        <p:nvSpPr>
          <p:cNvPr id="40" name="sketch line">
            <a:extLst>
              <a:ext uri="{FF2B5EF4-FFF2-40B4-BE49-F238E27FC236}">
                <a16:creationId xmlns:a16="http://schemas.microsoft.com/office/drawing/2014/main" id="{988C34B0-920F-1A7F-FDA5-7E4DDAE00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327D3FA7-97F6-76A9-FD3A-FE259DFF9F3E}"/>
              </a:ext>
            </a:extLst>
          </p:cNvPr>
          <p:cNvSpPr>
            <a:spLocks noGrp="1"/>
          </p:cNvSpPr>
          <p:nvPr>
            <p:ph idx="1"/>
          </p:nvPr>
        </p:nvSpPr>
        <p:spPr>
          <a:xfrm>
            <a:off x="1297858" y="2273008"/>
            <a:ext cx="9733936" cy="3760474"/>
          </a:xfrm>
        </p:spPr>
        <p:txBody>
          <a:bodyPr>
            <a:normAutofit/>
          </a:bodyPr>
          <a:lstStyle/>
          <a:p>
            <a:pPr marL="0" indent="0" algn="just">
              <a:spcBef>
                <a:spcPts val="600"/>
              </a:spcBef>
              <a:buNone/>
            </a:pPr>
            <a:endParaRPr lang="fr-FR" sz="2400" b="1" dirty="0">
              <a:latin typeface="Calibri (corps)"/>
              <a:cs typeface="Times New Roman" panose="02020603050405020304" pitchFamily="18" charset="0"/>
            </a:endParaRPr>
          </a:p>
          <a:p>
            <a:pPr marL="0" indent="0" algn="just">
              <a:buNone/>
            </a:pPr>
            <a:endParaRPr lang="fr-FR" sz="2200" dirty="0">
              <a:latin typeface="Calibri (corps)"/>
              <a:ea typeface="Calibri" panose="020F0502020204030204" pitchFamily="34" charset="0"/>
              <a:cs typeface="Times New Roman" panose="02020603050405020304" pitchFamily="18" charset="0"/>
            </a:endParaRPr>
          </a:p>
          <a:p>
            <a:pPr marL="0" indent="0" algn="just">
              <a:buNone/>
            </a:pPr>
            <a:endParaRPr lang="fr-FR" sz="2200" dirty="0">
              <a:latin typeface="Calibri (corps)"/>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D8F5F83A-BD16-957F-E6B1-4976D8EC0EEF}"/>
              </a:ext>
            </a:extLst>
          </p:cNvPr>
          <p:cNvSpPr txBox="1"/>
          <p:nvPr/>
        </p:nvSpPr>
        <p:spPr>
          <a:xfrm>
            <a:off x="838200" y="2334124"/>
            <a:ext cx="10515600" cy="4314001"/>
          </a:xfrm>
          <a:prstGeom prst="rect">
            <a:avLst/>
          </a:prstGeom>
          <a:noFill/>
        </p:spPr>
        <p:txBody>
          <a:bodyPr wrap="square">
            <a:spAutoFit/>
          </a:bodyPr>
          <a:lstStyle/>
          <a:p>
            <a:pPr marL="285750" indent="-285750" algn="just">
              <a:spcBef>
                <a:spcPts val="400"/>
              </a:spcBef>
              <a:spcAft>
                <a:spcPts val="400"/>
              </a:spcAft>
              <a:buFont typeface="Arial" panose="020B0604020202020204" pitchFamily="34" charset="0"/>
              <a:buChar char="•"/>
            </a:pPr>
            <a:r>
              <a:rPr lang="fr-FR" sz="1300" dirty="0" err="1">
                <a:latin typeface="Calibri (corps)"/>
              </a:rPr>
              <a:t>Castles</a:t>
            </a:r>
            <a:r>
              <a:rPr lang="fr-FR" sz="1300" dirty="0">
                <a:latin typeface="Calibri (corps)"/>
              </a:rPr>
              <a:t> A., </a:t>
            </a:r>
            <a:r>
              <a:rPr lang="fr-FR" sz="1300" dirty="0" err="1">
                <a:latin typeface="Calibri (corps)"/>
              </a:rPr>
              <a:t>Rastle</a:t>
            </a:r>
            <a:r>
              <a:rPr lang="fr-FR" sz="1300" dirty="0">
                <a:latin typeface="Calibri (corps)"/>
              </a:rPr>
              <a:t> K., Nation K., (2018). “</a:t>
            </a:r>
            <a:r>
              <a:rPr lang="fr-FR" sz="1300" dirty="0" err="1">
                <a:latin typeface="Calibri (corps)"/>
              </a:rPr>
              <a:t>Ending</a:t>
            </a:r>
            <a:r>
              <a:rPr lang="fr-FR" sz="1300" dirty="0">
                <a:latin typeface="Calibri (corps)"/>
              </a:rPr>
              <a:t> the Reading Wars : Reading Acquisition </a:t>
            </a:r>
            <a:r>
              <a:rPr lang="fr-FR" sz="1300" dirty="0" err="1">
                <a:latin typeface="Calibri (corps)"/>
              </a:rPr>
              <a:t>from</a:t>
            </a:r>
            <a:r>
              <a:rPr lang="fr-FR" sz="1300" dirty="0">
                <a:latin typeface="Calibri (corps)"/>
              </a:rPr>
              <a:t> Novice to Expert”, </a:t>
            </a:r>
            <a:r>
              <a:rPr lang="fr-FR" sz="1300" dirty="0" err="1">
                <a:latin typeface="Calibri (corps)"/>
              </a:rPr>
              <a:t>Psychological</a:t>
            </a:r>
            <a:r>
              <a:rPr lang="fr-FR" sz="1300" dirty="0">
                <a:latin typeface="Calibri (corps)"/>
              </a:rPr>
              <a:t> Science in the Public </a:t>
            </a:r>
            <a:r>
              <a:rPr lang="fr-FR" sz="1300" dirty="0" err="1">
                <a:latin typeface="Calibri (corps)"/>
              </a:rPr>
              <a:t>Interest</a:t>
            </a:r>
            <a:r>
              <a:rPr lang="fr-FR" sz="1300" dirty="0">
                <a:latin typeface="Calibri (corps)"/>
              </a:rPr>
              <a:t>, Sage, vol. 19 (1).</a:t>
            </a:r>
          </a:p>
          <a:p>
            <a:pPr marL="285750" indent="-285750" algn="just">
              <a:spcBef>
                <a:spcPts val="400"/>
              </a:spcBef>
              <a:spcAft>
                <a:spcPts val="400"/>
              </a:spcAft>
              <a:buFont typeface="Arial" panose="020B0604020202020204" pitchFamily="34" charset="0"/>
              <a:buChar char="•"/>
            </a:pPr>
            <a:r>
              <a:rPr lang="fr-FR" sz="1300" dirty="0" err="1">
                <a:latin typeface="Calibri (corps)"/>
              </a:rPr>
              <a:t>Deauvieau</a:t>
            </a:r>
            <a:r>
              <a:rPr lang="fr-FR" sz="1300" dirty="0">
                <a:latin typeface="Calibri (corps)"/>
              </a:rPr>
              <a:t> J et Gioia P (2024a). L’efficacité des méthodes d’enseignement de la lecture. Une enquête sur le cas français. Série Études et documents, Centre Maurice Halbwachs. </a:t>
            </a:r>
            <a:r>
              <a:rPr lang="fr-FR" sz="1300" dirty="0">
                <a:latin typeface="Calibri (corps)"/>
                <a:hlinkClick r:id="rId3"/>
              </a:rPr>
              <a:t>https://cmh.ens.fr/publication/etudes-et-documents/lefficacite-des-methodes-denseignement-de-la-lecture/</a:t>
            </a:r>
            <a:endParaRPr lang="fr-FR" sz="1300" dirty="0">
              <a:latin typeface="Calibri (corps)"/>
            </a:endParaRPr>
          </a:p>
          <a:p>
            <a:pPr marL="285750" indent="-285750" algn="just">
              <a:spcBef>
                <a:spcPts val="400"/>
              </a:spcBef>
              <a:spcAft>
                <a:spcPts val="400"/>
              </a:spcAft>
              <a:buFont typeface="Arial" panose="020B0604020202020204" pitchFamily="34" charset="0"/>
              <a:buChar char="•"/>
            </a:pPr>
            <a:r>
              <a:rPr lang="fr-FR" sz="1300" dirty="0" err="1">
                <a:latin typeface="Calibri (corps)"/>
              </a:rPr>
              <a:t>Deauvieau</a:t>
            </a:r>
            <a:r>
              <a:rPr lang="fr-FR" sz="1300" dirty="0">
                <a:latin typeface="Calibri (corps)"/>
              </a:rPr>
              <a:t> J et Gioia P (2024b). « L’efficacité des méthodes d’enseignement de la lecture. Les apports de l’enquête </a:t>
            </a:r>
            <a:r>
              <a:rPr lang="fr-FR" sz="1300" dirty="0" err="1">
                <a:latin typeface="Calibri (corps)"/>
              </a:rPr>
              <a:t>Formalect</a:t>
            </a:r>
            <a:r>
              <a:rPr lang="fr-FR" sz="1300" dirty="0">
                <a:latin typeface="Calibri (corps)"/>
              </a:rPr>
              <a:t> », Notes du CSEN n° 11. </a:t>
            </a:r>
            <a:r>
              <a:rPr lang="fr-FR" sz="1300" dirty="0">
                <a:latin typeface="Calibri (corps)"/>
                <a:hlinkClick r:id="rId4"/>
              </a:rPr>
              <a:t>https://www.reseau-canope.fr/fileadmin/user_upload/Projets/conseil_scientifique_education_nationale/notes_csen/Note_CSEN_2024_11.pdf</a:t>
            </a:r>
            <a:endParaRPr lang="fr-FR" sz="1300" dirty="0">
              <a:latin typeface="Calibri (corps)"/>
            </a:endParaRPr>
          </a:p>
          <a:p>
            <a:pPr marL="285750" indent="-285750" algn="just">
              <a:spcBef>
                <a:spcPts val="400"/>
              </a:spcBef>
              <a:spcAft>
                <a:spcPts val="400"/>
              </a:spcAft>
              <a:buFont typeface="Arial" panose="020B0604020202020204" pitchFamily="34" charset="0"/>
              <a:buChar char="•"/>
            </a:pPr>
            <a:r>
              <a:rPr lang="en-US" sz="1300" dirty="0">
                <a:latin typeface="Calibri (corps)"/>
              </a:rPr>
              <a:t>Gioia P (2024a). </a:t>
            </a:r>
            <a:r>
              <a:rPr lang="en-US" sz="1300" dirty="0" err="1">
                <a:latin typeface="Calibri (corps)"/>
              </a:rPr>
              <a:t>Apprentissage</a:t>
            </a:r>
            <a:r>
              <a:rPr lang="en-US" sz="1300" dirty="0">
                <a:latin typeface="Calibri (corps)"/>
              </a:rPr>
              <a:t> de la lecture et </a:t>
            </a:r>
            <a:r>
              <a:rPr lang="en-US" sz="1300" dirty="0" err="1">
                <a:latin typeface="Calibri (corps)"/>
              </a:rPr>
              <a:t>inégalités</a:t>
            </a:r>
            <a:r>
              <a:rPr lang="en-US" sz="1300" dirty="0">
                <a:latin typeface="Calibri (corps)"/>
              </a:rPr>
              <a:t> </a:t>
            </a:r>
            <a:r>
              <a:rPr lang="en-US" sz="1300" dirty="0" err="1">
                <a:latin typeface="Calibri (corps)"/>
              </a:rPr>
              <a:t>scolaires</a:t>
            </a:r>
            <a:r>
              <a:rPr lang="en-US" sz="1300" dirty="0">
                <a:latin typeface="Calibri (corps)"/>
              </a:rPr>
              <a:t> </a:t>
            </a:r>
            <a:r>
              <a:rPr lang="en-US" sz="1300" dirty="0" err="1">
                <a:latin typeface="Calibri (corps)"/>
              </a:rPr>
              <a:t>en</a:t>
            </a:r>
            <a:r>
              <a:rPr lang="en-US" sz="1300" dirty="0">
                <a:latin typeface="Calibri (corps)"/>
              </a:rPr>
              <a:t> France : étude </a:t>
            </a:r>
            <a:r>
              <a:rPr lang="en-US" sz="1300" dirty="0" err="1">
                <a:latin typeface="Calibri (corps)"/>
              </a:rPr>
              <a:t>croisée</a:t>
            </a:r>
            <a:r>
              <a:rPr lang="en-US" sz="1300" dirty="0">
                <a:latin typeface="Calibri (corps)"/>
              </a:rPr>
              <a:t> des </a:t>
            </a:r>
            <a:r>
              <a:rPr lang="en-US" sz="1300" dirty="0" err="1">
                <a:latin typeface="Calibri (corps)"/>
              </a:rPr>
              <a:t>socialisations</a:t>
            </a:r>
            <a:r>
              <a:rPr lang="en-US" sz="1300" dirty="0">
                <a:latin typeface="Calibri (corps)"/>
              </a:rPr>
              <a:t> </a:t>
            </a:r>
            <a:r>
              <a:rPr lang="en-US" sz="1300" dirty="0" err="1">
                <a:latin typeface="Calibri (corps)"/>
              </a:rPr>
              <a:t>scolaires</a:t>
            </a:r>
            <a:r>
              <a:rPr lang="en-US" sz="1300" dirty="0">
                <a:latin typeface="Calibri (corps)"/>
              </a:rPr>
              <a:t> et </a:t>
            </a:r>
            <a:r>
              <a:rPr lang="en-US" sz="1300" dirty="0" err="1">
                <a:latin typeface="Calibri (corps)"/>
              </a:rPr>
              <a:t>familiales</a:t>
            </a:r>
            <a:r>
              <a:rPr lang="en-US" sz="1300" dirty="0">
                <a:latin typeface="Calibri (corps)"/>
              </a:rPr>
              <a:t>. </a:t>
            </a:r>
            <a:r>
              <a:rPr lang="en-US" sz="1300" dirty="0" err="1">
                <a:latin typeface="Calibri (corps)"/>
              </a:rPr>
              <a:t>Thèse</a:t>
            </a:r>
            <a:r>
              <a:rPr lang="en-US" sz="1300" dirty="0">
                <a:latin typeface="Calibri (corps)"/>
              </a:rPr>
              <a:t> de </a:t>
            </a:r>
            <a:r>
              <a:rPr lang="en-US" sz="1300" dirty="0" err="1">
                <a:latin typeface="Calibri (corps)"/>
              </a:rPr>
              <a:t>doctorat</a:t>
            </a:r>
            <a:r>
              <a:rPr lang="en-US" sz="1300" dirty="0">
                <a:latin typeface="Calibri (corps)"/>
              </a:rPr>
              <a:t> de </a:t>
            </a:r>
            <a:r>
              <a:rPr lang="en-US" sz="1300" dirty="0" err="1">
                <a:latin typeface="Calibri (corps)"/>
              </a:rPr>
              <a:t>sociologie</a:t>
            </a:r>
            <a:r>
              <a:rPr lang="en-US" sz="1300" dirty="0">
                <a:latin typeface="Calibri (corps)"/>
              </a:rPr>
              <a:t>, ED 286, ENS-PSL et </a:t>
            </a:r>
            <a:r>
              <a:rPr lang="en-US" sz="1300" dirty="0" err="1">
                <a:latin typeface="Calibri (corps)"/>
              </a:rPr>
              <a:t>Ined</a:t>
            </a:r>
            <a:r>
              <a:rPr lang="en-US" sz="1300" dirty="0">
                <a:latin typeface="Calibri (corps)"/>
              </a:rPr>
              <a:t>. </a:t>
            </a:r>
          </a:p>
          <a:p>
            <a:pPr marL="285750" indent="-285750" algn="just">
              <a:spcBef>
                <a:spcPts val="400"/>
              </a:spcBef>
              <a:spcAft>
                <a:spcPts val="400"/>
              </a:spcAft>
              <a:buFont typeface="Arial" panose="020B0604020202020204" pitchFamily="34" charset="0"/>
              <a:buChar char="•"/>
            </a:pPr>
            <a:r>
              <a:rPr lang="fr-FR" sz="1300" dirty="0">
                <a:latin typeface="Calibri (corps)"/>
              </a:rPr>
              <a:t>Gioia, P. (2024b). L’école à la maison : la transmission socialement différenciée de la connaissance du principe alphabétique. Revue française de pédagogie, 224(3), 35-52. </a:t>
            </a:r>
            <a:r>
              <a:rPr lang="fr-FR" sz="1300" dirty="0">
                <a:latin typeface="Calibri (corps)"/>
                <a:hlinkClick r:id="rId5"/>
              </a:rPr>
              <a:t>https://doi.org/10.3917/rfped.224.0035</a:t>
            </a:r>
            <a:r>
              <a:rPr lang="fr-FR" sz="1300" dirty="0">
                <a:latin typeface="Calibri (corps)"/>
              </a:rPr>
              <a:t>.</a:t>
            </a:r>
            <a:endParaRPr lang="en-US" sz="1300" dirty="0">
              <a:latin typeface="Calibri (corps)"/>
            </a:endParaRPr>
          </a:p>
          <a:p>
            <a:pPr marL="285750" indent="-285750" algn="just">
              <a:spcBef>
                <a:spcPts val="400"/>
              </a:spcBef>
              <a:spcAft>
                <a:spcPts val="400"/>
              </a:spcAft>
              <a:buFont typeface="Arial" panose="020B0604020202020204" pitchFamily="34" charset="0"/>
              <a:buChar char="•"/>
            </a:pPr>
            <a:r>
              <a:rPr lang="en-US" sz="1300" dirty="0"/>
              <a:t>Gioia P., Ziegler J., </a:t>
            </a:r>
            <a:r>
              <a:rPr lang="en-US" sz="1300" dirty="0" err="1"/>
              <a:t>Deauvieau</a:t>
            </a:r>
            <a:r>
              <a:rPr lang="en-US" sz="1300" dirty="0"/>
              <a:t> J. (2025a). “Beyond Phonemic Awareness: The Alphabetic Principle Predicts Reading Acquisition in a Nationwide Longitudinal Study”, working paper. </a:t>
            </a:r>
            <a:endParaRPr lang="fr-FR" sz="1300" dirty="0">
              <a:latin typeface="Calibri (corps)"/>
            </a:endParaRPr>
          </a:p>
          <a:p>
            <a:pPr marL="285750" indent="-285750" algn="just">
              <a:spcBef>
                <a:spcPts val="400"/>
              </a:spcBef>
              <a:spcAft>
                <a:spcPts val="400"/>
              </a:spcAft>
              <a:buFont typeface="Arial" panose="020B0604020202020204" pitchFamily="34" charset="0"/>
              <a:buChar char="•"/>
            </a:pPr>
            <a:r>
              <a:rPr lang="en-US" sz="1300" dirty="0">
                <a:latin typeface="Calibri (corps)"/>
              </a:rPr>
              <a:t>Gioia P., Ziegler J., </a:t>
            </a:r>
            <a:r>
              <a:rPr lang="en-US" sz="1300" dirty="0" err="1">
                <a:latin typeface="Calibri (corps)"/>
              </a:rPr>
              <a:t>Deauvieau</a:t>
            </a:r>
            <a:r>
              <a:rPr lang="en-US" sz="1300" dirty="0">
                <a:latin typeface="Calibri (corps)"/>
              </a:rPr>
              <a:t> J. (2025b). “Strict phonics beats mixed phonics: Effective teaching improves reading acquisition and reduces social inequalities”, working paper. </a:t>
            </a:r>
          </a:p>
          <a:p>
            <a:pPr marL="285750" indent="-285750" algn="just">
              <a:spcBef>
                <a:spcPts val="400"/>
              </a:spcBef>
              <a:spcAft>
                <a:spcPts val="400"/>
              </a:spcAft>
              <a:buFont typeface="Arial" panose="020B0604020202020204" pitchFamily="34" charset="0"/>
              <a:buChar char="•"/>
            </a:pPr>
            <a:r>
              <a:rPr lang="fr-FR" sz="1300" dirty="0">
                <a:latin typeface="Calibri (corps)"/>
              </a:rPr>
              <a:t>Kim S. K. (2008). “</a:t>
            </a:r>
            <a:r>
              <a:rPr lang="fr-FR" sz="1300" dirty="0" err="1">
                <a:latin typeface="Calibri (corps)"/>
              </a:rPr>
              <a:t>Research</a:t>
            </a:r>
            <a:r>
              <a:rPr lang="fr-FR" sz="1300" dirty="0">
                <a:latin typeface="Calibri (corps)"/>
              </a:rPr>
              <a:t> and the Reading Wars”, The Phi Delta </a:t>
            </a:r>
            <a:r>
              <a:rPr lang="fr-FR" sz="1300" dirty="0" err="1">
                <a:latin typeface="Calibri (corps)"/>
              </a:rPr>
              <a:t>Kappan</a:t>
            </a:r>
            <a:r>
              <a:rPr lang="fr-FR" sz="1300" dirty="0">
                <a:latin typeface="Calibri (corps)"/>
              </a:rPr>
              <a:t>, vol. 89, n° 5.</a:t>
            </a:r>
          </a:p>
          <a:p>
            <a:pPr marL="285750" indent="-285750" algn="just">
              <a:spcBef>
                <a:spcPts val="400"/>
              </a:spcBef>
              <a:spcAft>
                <a:spcPts val="400"/>
              </a:spcAft>
              <a:buFont typeface="Arial" panose="020B0604020202020204" pitchFamily="34" charset="0"/>
              <a:buChar char="•"/>
            </a:pPr>
            <a:r>
              <a:rPr lang="en-US" sz="1300" dirty="0">
                <a:latin typeface="Calibri (corps)"/>
              </a:rPr>
              <a:t>Machin, S., McNally, S., &amp; Viarengo, M. (2018). Changing How Literacy Is Taught: Evidence on Synthetic Phonics. American Economic Journal: Economic Policy, 10(2), 217-241. </a:t>
            </a:r>
            <a:r>
              <a:rPr lang="en-US" sz="1300" u="sng" dirty="0">
                <a:latin typeface="Calibri (corps)"/>
                <a:hlinkClick r:id="rId6">
                  <a:extLst>
                    <a:ext uri="{A12FA001-AC4F-418D-AE19-62706E023703}">
                      <ahyp:hlinkClr xmlns:ahyp="http://schemas.microsoft.com/office/drawing/2018/hyperlinkcolor" val="tx"/>
                    </a:ext>
                  </a:extLst>
                </a:hlinkClick>
              </a:rPr>
              <a:t>https://doi.org/10.1257/pol.20160514</a:t>
            </a:r>
            <a:r>
              <a:rPr lang="fr-FR" sz="1300" u="sng" dirty="0">
                <a:latin typeface="Calibri (corps)"/>
              </a:rPr>
              <a:t> </a:t>
            </a:r>
            <a:endParaRPr lang="en-US" sz="1300" u="sng" dirty="0">
              <a:latin typeface="Calibri (corps)"/>
            </a:endParaRPr>
          </a:p>
        </p:txBody>
      </p:sp>
    </p:spTree>
    <p:extLst>
      <p:ext uri="{BB962C8B-B14F-4D97-AF65-F5344CB8AC3E}">
        <p14:creationId xmlns:p14="http://schemas.microsoft.com/office/powerpoint/2010/main" val="1397356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95DA12-B185-67CF-50CD-EC6CDBDF7378}"/>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D21FC1CF-0A88-C5A7-D980-727AE4F4E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31784644-16C0-0665-C120-C6C9E4F4FB2D}"/>
              </a:ext>
            </a:extLst>
          </p:cNvPr>
          <p:cNvSpPr>
            <a:spLocks noGrp="1"/>
          </p:cNvSpPr>
          <p:nvPr>
            <p:ph type="title"/>
          </p:nvPr>
        </p:nvSpPr>
        <p:spPr>
          <a:xfrm>
            <a:off x="838200" y="365125"/>
            <a:ext cx="10515600" cy="1325563"/>
          </a:xfrm>
        </p:spPr>
        <p:txBody>
          <a:bodyPr>
            <a:noAutofit/>
          </a:bodyPr>
          <a:lstStyle/>
          <a:p>
            <a:pPr algn="just"/>
            <a:r>
              <a:rPr lang="fr-FR" sz="2800" b="1" dirty="0">
                <a:latin typeface="+mn-lt"/>
              </a:rPr>
              <a:t>Constats sur le manque d’efficacité dans l’enseignement de la lecture</a:t>
            </a:r>
          </a:p>
        </p:txBody>
      </p:sp>
      <p:sp>
        <p:nvSpPr>
          <p:cNvPr id="40" name="sketch line">
            <a:extLst>
              <a:ext uri="{FF2B5EF4-FFF2-40B4-BE49-F238E27FC236}">
                <a16:creationId xmlns:a16="http://schemas.microsoft.com/office/drawing/2014/main" id="{600AAD71-F0B8-AF14-959C-400C8E6214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Espace réservé du contenu 5">
            <a:extLst>
              <a:ext uri="{FF2B5EF4-FFF2-40B4-BE49-F238E27FC236}">
                <a16:creationId xmlns:a16="http://schemas.microsoft.com/office/drawing/2014/main" id="{889FB33A-058F-D59F-2770-EC8D94C0677C}"/>
              </a:ext>
            </a:extLst>
          </p:cNvPr>
          <p:cNvSpPr>
            <a:spLocks noGrp="1"/>
          </p:cNvSpPr>
          <p:nvPr>
            <p:ph idx="1"/>
          </p:nvPr>
        </p:nvSpPr>
        <p:spPr>
          <a:xfrm>
            <a:off x="836676" y="1873045"/>
            <a:ext cx="10515600" cy="4715944"/>
          </a:xfrm>
        </p:spPr>
        <p:txBody>
          <a:bodyPr>
            <a:normAutofit lnSpcReduction="10000"/>
          </a:bodyPr>
          <a:lstStyle/>
          <a:p>
            <a:pPr marL="0" indent="0" algn="just">
              <a:buNone/>
            </a:pPr>
            <a:endParaRPr lang="fr-FR" sz="1200" b="1" kern="100" dirty="0">
              <a:effectLst/>
              <a:latin typeface="Calibri (corps)"/>
              <a:ea typeface="Calibri" panose="020F0502020204030204" pitchFamily="34" charset="0"/>
              <a:cs typeface="Times New Roman" panose="02020603050405020304" pitchFamily="18" charset="0"/>
            </a:endParaRPr>
          </a:p>
          <a:p>
            <a:pPr marL="0" indent="0" algn="just">
              <a:spcAft>
                <a:spcPts val="1800"/>
              </a:spcAft>
              <a:buNone/>
            </a:pPr>
            <a:r>
              <a:rPr lang="fr-FR" sz="2400" b="1" kern="100" dirty="0">
                <a:latin typeface="Calibri (corps)"/>
                <a:ea typeface="Calibri" panose="020F0502020204030204" pitchFamily="34" charset="0"/>
                <a:cs typeface="Times New Roman" panose="02020603050405020304" pitchFamily="18" charset="0"/>
              </a:rPr>
              <a:t>À l’entrée au CE1 (évaluations nationales): </a:t>
            </a:r>
          </a:p>
          <a:p>
            <a:pPr algn="just">
              <a:spcAft>
                <a:spcPts val="600"/>
              </a:spcAft>
            </a:pPr>
            <a:r>
              <a:rPr lang="fr-FR" sz="2200" kern="100" dirty="0">
                <a:latin typeface="Calibri (corps)"/>
                <a:ea typeface="Calibri" panose="020F0502020204030204" pitchFamily="34" charset="0"/>
                <a:cs typeface="Times New Roman" panose="02020603050405020304" pitchFamily="18" charset="0"/>
              </a:rPr>
              <a:t>50 % des élèves lisent moins de 50 mots par minute (niveau attendu fin CP); 20 % lisent moins de 25 mots par minute.</a:t>
            </a:r>
          </a:p>
          <a:p>
            <a:pPr algn="just">
              <a:spcAft>
                <a:spcPts val="600"/>
              </a:spcAft>
            </a:pPr>
            <a:r>
              <a:rPr lang="fr-FR" sz="2200" dirty="0"/>
              <a:t>Parmi les élèves dont les parents n’ont pas de diplôme de l’enseignement supérieur : 28 % lisent moins de 25 mots par minute.</a:t>
            </a:r>
          </a:p>
          <a:p>
            <a:pPr algn="just">
              <a:spcAft>
                <a:spcPts val="600"/>
              </a:spcAft>
            </a:pPr>
            <a:r>
              <a:rPr lang="fr-FR" sz="2200" dirty="0"/>
              <a:t>Parmi les élèves dont les deux parents sont diplômés de l’enseignement supérieur : 9 % lisent moins de 25 mots par minute.</a:t>
            </a:r>
          </a:p>
          <a:p>
            <a:pPr algn="just">
              <a:spcAft>
                <a:spcPts val="600"/>
              </a:spcAft>
            </a:pPr>
            <a:endParaRPr lang="fr-FR" sz="2200" dirty="0"/>
          </a:p>
          <a:p>
            <a:pPr marL="0" indent="0" algn="just">
              <a:spcAft>
                <a:spcPts val="1800"/>
              </a:spcAft>
              <a:buNone/>
            </a:pPr>
            <a:r>
              <a:rPr lang="fr-FR" sz="2400" b="1" dirty="0"/>
              <a:t>Une part importante des élèves sont en difficulté en lecture à l’issue de l’année de CP. On relève de fortes inégalités sociales en la matière. </a:t>
            </a:r>
          </a:p>
          <a:p>
            <a:pPr algn="just"/>
            <a:endParaRPr lang="fr-FR" sz="2400" dirty="0"/>
          </a:p>
          <a:p>
            <a:pPr algn="just"/>
            <a:endParaRPr lang="fr-FR" sz="2200" kern="100" dirty="0">
              <a:latin typeface="Calibri (corps)"/>
              <a:ea typeface="Calibri" panose="020F0502020204030204" pitchFamily="34" charset="0"/>
              <a:cs typeface="Times New Roman" panose="02020603050405020304" pitchFamily="18" charset="0"/>
            </a:endParaRPr>
          </a:p>
          <a:p>
            <a:pPr marL="0" indent="0" algn="just">
              <a:buNone/>
            </a:pPr>
            <a:endParaRPr lang="fr-FR" sz="2200" kern="100" dirty="0">
              <a:latin typeface="Calibri (corps)"/>
              <a:ea typeface="Calibri" panose="020F0502020204030204" pitchFamily="34" charset="0"/>
              <a:cs typeface="Times New Roman" panose="02020603050405020304" pitchFamily="18" charset="0"/>
            </a:endParaRPr>
          </a:p>
          <a:p>
            <a:pPr marL="0" indent="0" algn="just">
              <a:buNone/>
            </a:pPr>
            <a:endParaRPr lang="fr-FR" sz="2200" kern="100" dirty="0">
              <a:latin typeface="Calibri (corps)"/>
              <a:ea typeface="Calibri" panose="020F0502020204030204" pitchFamily="34" charset="0"/>
              <a:cs typeface="Times New Roman" panose="02020603050405020304" pitchFamily="18" charset="0"/>
            </a:endParaRPr>
          </a:p>
          <a:p>
            <a:pPr marL="0" indent="0" algn="just">
              <a:buNone/>
            </a:pPr>
            <a:endParaRPr lang="fr-FR" sz="2200" kern="100" dirty="0">
              <a:latin typeface="Calibri (corps)"/>
              <a:ea typeface="Calibri" panose="020F0502020204030204" pitchFamily="34" charset="0"/>
              <a:cs typeface="Times New Roman" panose="02020603050405020304" pitchFamily="18" charset="0"/>
            </a:endParaRPr>
          </a:p>
          <a:p>
            <a:pPr marL="0" indent="0" algn="just">
              <a:buNone/>
            </a:pPr>
            <a:endParaRPr lang="fr-FR" sz="2200" kern="100" dirty="0">
              <a:latin typeface="Calibri (corps)"/>
              <a:ea typeface="Calibri" panose="020F0502020204030204" pitchFamily="34" charset="0"/>
              <a:cs typeface="Times New Roman" panose="02020603050405020304" pitchFamily="18" charset="0"/>
            </a:endParaRPr>
          </a:p>
          <a:p>
            <a:pPr marL="0" indent="0" algn="just">
              <a:buNone/>
            </a:pPr>
            <a:endParaRPr lang="fr-FR" sz="2200" kern="100" dirty="0">
              <a:latin typeface="Calibri (corps)"/>
              <a:ea typeface="Calibri" panose="020F0502020204030204" pitchFamily="34" charset="0"/>
              <a:cs typeface="Times New Roman" panose="02020603050405020304" pitchFamily="18" charset="0"/>
            </a:endParaRPr>
          </a:p>
          <a:p>
            <a:pPr marL="0" indent="0" algn="just">
              <a:buNone/>
            </a:pPr>
            <a:endParaRPr lang="fr-FR" sz="2200" kern="100" dirty="0">
              <a:latin typeface="Calibri (corps)"/>
              <a:ea typeface="Calibri" panose="020F0502020204030204" pitchFamily="34" charset="0"/>
              <a:cs typeface="Times New Roman" panose="02020603050405020304" pitchFamily="18" charset="0"/>
            </a:endParaRPr>
          </a:p>
          <a:p>
            <a:pPr marL="0" indent="0" algn="just">
              <a:buNone/>
            </a:pPr>
            <a:endParaRPr lang="fr-FR" sz="2200" kern="100" dirty="0">
              <a:latin typeface="Calibri (corps)"/>
              <a:ea typeface="Calibri" panose="020F0502020204030204" pitchFamily="34" charset="0"/>
              <a:cs typeface="Times New Roman" panose="02020603050405020304" pitchFamily="18" charset="0"/>
            </a:endParaRPr>
          </a:p>
          <a:p>
            <a:pPr marL="0" indent="0" algn="just">
              <a:buNone/>
            </a:pPr>
            <a:endParaRPr lang="fr-FR" sz="2200" kern="100" dirty="0">
              <a:latin typeface="Calibri (corps)"/>
              <a:ea typeface="Calibri" panose="020F0502020204030204" pitchFamily="34" charset="0"/>
              <a:cs typeface="Times New Roman" panose="02020603050405020304" pitchFamily="18" charset="0"/>
            </a:endParaRPr>
          </a:p>
          <a:p>
            <a:pPr marL="0" indent="0" algn="just">
              <a:buNone/>
            </a:pPr>
            <a:endParaRPr lang="fr-FR" sz="2200" kern="100" dirty="0">
              <a:latin typeface="Calibri (corps)"/>
              <a:ea typeface="Calibri" panose="020F0502020204030204" pitchFamily="34" charset="0"/>
              <a:cs typeface="Times New Roman" panose="02020603050405020304" pitchFamily="18" charset="0"/>
            </a:endParaRPr>
          </a:p>
          <a:p>
            <a:pPr marL="0" indent="0" algn="just">
              <a:buNone/>
            </a:pPr>
            <a:endParaRPr lang="fr-FR" sz="2200" kern="100" dirty="0">
              <a:effectLst/>
              <a:latin typeface="Calibri (corps)"/>
              <a:ea typeface="Calibri" panose="020F0502020204030204" pitchFamily="34" charset="0"/>
              <a:cs typeface="Times New Roman" panose="02020603050405020304" pitchFamily="18" charset="0"/>
            </a:endParaRPr>
          </a:p>
          <a:p>
            <a:pPr marL="0" indent="0" algn="just">
              <a:buNone/>
            </a:pPr>
            <a:endParaRPr lang="fr-FR" sz="2200" dirty="0"/>
          </a:p>
          <a:p>
            <a:pPr marL="0" indent="0" algn="just">
              <a:buNone/>
            </a:pPr>
            <a:endParaRPr lang="fr-FR" sz="2200" dirty="0">
              <a:latin typeface="Calibri (corps)"/>
            </a:endParaRPr>
          </a:p>
          <a:p>
            <a:endParaRPr lang="fr-FR" sz="2200" dirty="0"/>
          </a:p>
        </p:txBody>
      </p:sp>
    </p:spTree>
    <p:extLst>
      <p:ext uri="{BB962C8B-B14F-4D97-AF65-F5344CB8AC3E}">
        <p14:creationId xmlns:p14="http://schemas.microsoft.com/office/powerpoint/2010/main" val="2124327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1F3F4C-CBD8-868C-D219-5D594380662A}"/>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755E1662-0189-3C3C-688E-DAB040A9B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CA0C7F31-6480-46ED-8790-CE0D2C857ADD}"/>
              </a:ext>
            </a:extLst>
          </p:cNvPr>
          <p:cNvSpPr>
            <a:spLocks noGrp="1"/>
          </p:cNvSpPr>
          <p:nvPr>
            <p:ph type="title"/>
          </p:nvPr>
        </p:nvSpPr>
        <p:spPr>
          <a:xfrm>
            <a:off x="838200" y="365126"/>
            <a:ext cx="10515600" cy="947120"/>
          </a:xfrm>
        </p:spPr>
        <p:txBody>
          <a:bodyPr>
            <a:noAutofit/>
          </a:bodyPr>
          <a:lstStyle/>
          <a:p>
            <a:pPr algn="ctr"/>
            <a:br>
              <a:rPr lang="fr-FR" sz="3200" b="1" dirty="0">
                <a:latin typeface="+mn-lt"/>
              </a:rPr>
            </a:br>
            <a:r>
              <a:rPr lang="fr-FR" sz="3200" b="1" dirty="0">
                <a:latin typeface="+mn-lt"/>
              </a:rPr>
              <a:t>Le niveau en lecture après la fin de la scolarité obligatoire </a:t>
            </a:r>
          </a:p>
        </p:txBody>
      </p:sp>
      <p:sp>
        <p:nvSpPr>
          <p:cNvPr id="40" name="sketch line">
            <a:extLst>
              <a:ext uri="{FF2B5EF4-FFF2-40B4-BE49-F238E27FC236}">
                <a16:creationId xmlns:a16="http://schemas.microsoft.com/office/drawing/2014/main" id="{998F3F18-0520-9792-C45B-5AE1FD641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Espace réservé du contenu 5">
            <a:extLst>
              <a:ext uri="{FF2B5EF4-FFF2-40B4-BE49-F238E27FC236}">
                <a16:creationId xmlns:a16="http://schemas.microsoft.com/office/drawing/2014/main" id="{35CF9474-8E62-80C7-70FF-B9BF96B8A693}"/>
              </a:ext>
            </a:extLst>
          </p:cNvPr>
          <p:cNvSpPr>
            <a:spLocks noGrp="1"/>
          </p:cNvSpPr>
          <p:nvPr>
            <p:ph idx="1"/>
          </p:nvPr>
        </p:nvSpPr>
        <p:spPr>
          <a:xfrm>
            <a:off x="506437" y="1969477"/>
            <a:ext cx="4040061" cy="3623895"/>
          </a:xfrm>
        </p:spPr>
        <p:txBody>
          <a:bodyPr>
            <a:normAutofit/>
          </a:bodyPr>
          <a:lstStyle/>
          <a:p>
            <a:pPr marL="0" indent="0" algn="just">
              <a:buNone/>
            </a:pPr>
            <a:endParaRPr lang="fr-FR" sz="1200" b="1" kern="100" dirty="0">
              <a:effectLst/>
              <a:latin typeface="Calibri (corps)"/>
              <a:ea typeface="Calibri" panose="020F0502020204030204" pitchFamily="34" charset="0"/>
              <a:cs typeface="Times New Roman" panose="02020603050405020304" pitchFamily="18" charset="0"/>
            </a:endParaRPr>
          </a:p>
          <a:p>
            <a:pPr marL="0" indent="0" algn="just">
              <a:spcAft>
                <a:spcPts val="1200"/>
              </a:spcAft>
              <a:buNone/>
            </a:pPr>
            <a:r>
              <a:rPr lang="fr-FR" sz="2000" kern="100" dirty="0">
                <a:ea typeface="Calibri" panose="020F0502020204030204" pitchFamily="34" charset="0"/>
                <a:cs typeface="Times New Roman" panose="02020603050405020304" pitchFamily="18" charset="0"/>
              </a:rPr>
              <a:t>Un quart des jeunes de 18 à 25 ans ont des difficultés prononcées en lecture (catégories 1 à 5b).</a:t>
            </a:r>
            <a:endParaRPr lang="fr-FR" sz="2200" kern="100" dirty="0">
              <a:ea typeface="Calibri" panose="020F0502020204030204" pitchFamily="34" charset="0"/>
              <a:cs typeface="Times New Roman" panose="02020603050405020304" pitchFamily="18" charset="0"/>
            </a:endParaRPr>
          </a:p>
          <a:p>
            <a:pPr marL="0" indent="0" algn="just">
              <a:buNone/>
            </a:pPr>
            <a:r>
              <a:rPr lang="fr-FR" sz="2000" kern="100" dirty="0">
                <a:cs typeface="Times New Roman" panose="02020603050405020304" pitchFamily="18" charset="0"/>
              </a:rPr>
              <a:t>La catégorie juste au-dessus (5c, 9%) est constituée de jeunes qui « ont des déficits importants dans l’automatisation des mécanismes de base de la lecture (décodage, identification des mots) ».</a:t>
            </a:r>
            <a:endParaRPr lang="fr-FR" sz="2000" dirty="0"/>
          </a:p>
          <a:p>
            <a:pPr marL="0" indent="0">
              <a:buNone/>
            </a:pPr>
            <a:endParaRPr lang="fr-FR" sz="2200" dirty="0"/>
          </a:p>
        </p:txBody>
      </p:sp>
      <p:pic>
        <p:nvPicPr>
          <p:cNvPr id="3" name="Image 2">
            <a:extLst>
              <a:ext uri="{FF2B5EF4-FFF2-40B4-BE49-F238E27FC236}">
                <a16:creationId xmlns:a16="http://schemas.microsoft.com/office/drawing/2014/main" id="{92633854-C2C0-B553-B3CD-158EB5F83C01}"/>
              </a:ext>
            </a:extLst>
          </p:cNvPr>
          <p:cNvPicPr>
            <a:picLocks noChangeAspect="1"/>
          </p:cNvPicPr>
          <p:nvPr/>
        </p:nvPicPr>
        <p:blipFill>
          <a:blip r:embed="rId3"/>
          <a:stretch>
            <a:fillRect/>
          </a:stretch>
        </p:blipFill>
        <p:spPr>
          <a:xfrm>
            <a:off x="4546498" y="1822036"/>
            <a:ext cx="7251700" cy="5017676"/>
          </a:xfrm>
          <a:prstGeom prst="rect">
            <a:avLst/>
          </a:prstGeom>
        </p:spPr>
      </p:pic>
    </p:spTree>
    <p:extLst>
      <p:ext uri="{BB962C8B-B14F-4D97-AF65-F5344CB8AC3E}">
        <p14:creationId xmlns:p14="http://schemas.microsoft.com/office/powerpoint/2010/main" val="3774322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BEB492-E301-D307-72C2-845FDAEDED9F}"/>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88B29941-BCE2-F1CD-E1FF-F27E5079A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A85F2ECF-72C5-C858-FD11-5FBE08CC8B26}"/>
              </a:ext>
            </a:extLst>
          </p:cNvPr>
          <p:cNvSpPr>
            <a:spLocks noGrp="1"/>
          </p:cNvSpPr>
          <p:nvPr>
            <p:ph type="title"/>
          </p:nvPr>
        </p:nvSpPr>
        <p:spPr>
          <a:xfrm>
            <a:off x="838200" y="365125"/>
            <a:ext cx="10515600" cy="1325563"/>
          </a:xfrm>
        </p:spPr>
        <p:txBody>
          <a:bodyPr>
            <a:noAutofit/>
          </a:bodyPr>
          <a:lstStyle/>
          <a:p>
            <a:pPr algn="ctr"/>
            <a:r>
              <a:rPr lang="fr-FR" sz="2800" b="1" dirty="0">
                <a:latin typeface="+mn-lt"/>
              </a:rPr>
              <a:t>Plan de l’exposé</a:t>
            </a:r>
          </a:p>
        </p:txBody>
      </p:sp>
      <p:sp>
        <p:nvSpPr>
          <p:cNvPr id="40" name="sketch line">
            <a:extLst>
              <a:ext uri="{FF2B5EF4-FFF2-40B4-BE49-F238E27FC236}">
                <a16:creationId xmlns:a16="http://schemas.microsoft.com/office/drawing/2014/main" id="{2A07DB6B-2B06-E330-26B5-A6504E8D1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Espace réservé du contenu 5">
            <a:extLst>
              <a:ext uri="{FF2B5EF4-FFF2-40B4-BE49-F238E27FC236}">
                <a16:creationId xmlns:a16="http://schemas.microsoft.com/office/drawing/2014/main" id="{1BCF1EAD-E933-6BF9-A239-FFA585DF7F01}"/>
              </a:ext>
            </a:extLst>
          </p:cNvPr>
          <p:cNvSpPr>
            <a:spLocks noGrp="1"/>
          </p:cNvSpPr>
          <p:nvPr>
            <p:ph idx="1"/>
          </p:nvPr>
        </p:nvSpPr>
        <p:spPr>
          <a:xfrm>
            <a:off x="836676" y="1873045"/>
            <a:ext cx="10515600" cy="4715944"/>
          </a:xfrm>
        </p:spPr>
        <p:txBody>
          <a:bodyPr>
            <a:normAutofit/>
          </a:bodyPr>
          <a:lstStyle/>
          <a:p>
            <a:pPr marL="0" indent="0" algn="just">
              <a:buNone/>
            </a:pPr>
            <a:endParaRPr lang="fr-FR" sz="1200" b="1" kern="100" dirty="0">
              <a:effectLst/>
              <a:latin typeface="Calibri (corps)"/>
              <a:ea typeface="Calibri" panose="020F0502020204030204" pitchFamily="34" charset="0"/>
              <a:cs typeface="Times New Roman" panose="02020603050405020304" pitchFamily="18" charset="0"/>
            </a:endParaRPr>
          </a:p>
          <a:p>
            <a:pPr marL="0" indent="0" algn="just">
              <a:buNone/>
            </a:pPr>
            <a:r>
              <a:rPr lang="fr-FR" sz="2400" b="1" kern="100" dirty="0">
                <a:latin typeface="Calibri (corps)"/>
                <a:ea typeface="Calibri" panose="020F0502020204030204" pitchFamily="34" charset="0"/>
                <a:cs typeface="Times New Roman" panose="02020603050405020304" pitchFamily="18" charset="0"/>
              </a:rPr>
              <a:t>O</a:t>
            </a:r>
            <a:r>
              <a:rPr lang="fr-FR" sz="2400" b="1" kern="100" dirty="0">
                <a:effectLst/>
                <a:latin typeface="Calibri (corps)"/>
                <a:ea typeface="Calibri" panose="020F0502020204030204" pitchFamily="34" charset="0"/>
                <a:cs typeface="Times New Roman" panose="02020603050405020304" pitchFamily="18" charset="0"/>
              </a:rPr>
              <a:t>bjectif : </a:t>
            </a:r>
            <a:r>
              <a:rPr lang="fr-FR" sz="2400" kern="100" dirty="0">
                <a:effectLst/>
                <a:latin typeface="Calibri (corps)"/>
                <a:ea typeface="Calibri" panose="020F0502020204030204" pitchFamily="34" charset="0"/>
                <a:cs typeface="Times New Roman" panose="02020603050405020304" pitchFamily="18" charset="0"/>
              </a:rPr>
              <a:t>comprendre les mécanismes de production des difficultés scolaires à l’entrée dans l’écrit, en centrant l’attention sur deux points </a:t>
            </a:r>
            <a:r>
              <a:rPr lang="fr-FR" sz="2400" kern="100" dirty="0">
                <a:latin typeface="Calibri (corps)"/>
                <a:ea typeface="Calibri" panose="020F0502020204030204" pitchFamily="34" charset="0"/>
                <a:cs typeface="Times New Roman" panose="02020603050405020304" pitchFamily="18" charset="0"/>
              </a:rPr>
              <a:t>essentiels</a:t>
            </a:r>
            <a:r>
              <a:rPr lang="fr-FR" sz="2400" kern="100" dirty="0">
                <a:effectLst/>
                <a:latin typeface="Calibri (corps)"/>
                <a:ea typeface="Calibri" panose="020F0502020204030204" pitchFamily="34" charset="0"/>
                <a:cs typeface="Times New Roman" panose="02020603050405020304" pitchFamily="18" charset="0"/>
              </a:rPr>
              <a:t>: l’enseignement du principe alphabétique et l’enseignement du décodage. </a:t>
            </a:r>
          </a:p>
          <a:p>
            <a:pPr marL="0" indent="0" algn="just">
              <a:buNone/>
            </a:pPr>
            <a:endParaRPr lang="fr-FR" sz="2200" b="1" kern="100" dirty="0">
              <a:latin typeface="Calibri (corps)"/>
              <a:ea typeface="Calibri" panose="020F0502020204030204" pitchFamily="34" charset="0"/>
              <a:cs typeface="Times New Roman" panose="02020603050405020304" pitchFamily="18" charset="0"/>
            </a:endParaRPr>
          </a:p>
          <a:p>
            <a:pPr marL="457200" indent="-457200" algn="just">
              <a:spcAft>
                <a:spcPts val="1800"/>
              </a:spcAft>
              <a:buFont typeface="+mj-lt"/>
              <a:buAutoNum type="arabicPeriod"/>
            </a:pPr>
            <a:r>
              <a:rPr lang="fr-FR" sz="2400" kern="100" dirty="0">
                <a:latin typeface="Calibri (corps)"/>
                <a:ea typeface="Calibri" panose="020F0502020204030204" pitchFamily="34" charset="0"/>
                <a:cs typeface="Times New Roman" panose="02020603050405020304" pitchFamily="18" charset="0"/>
              </a:rPr>
              <a:t>L’enseignement du principe alphabétique en GS</a:t>
            </a:r>
          </a:p>
          <a:p>
            <a:pPr marL="457200" indent="-457200" algn="just">
              <a:spcAft>
                <a:spcPts val="1800"/>
              </a:spcAft>
              <a:buFont typeface="+mj-lt"/>
              <a:buAutoNum type="arabicPeriod"/>
            </a:pPr>
            <a:r>
              <a:rPr lang="fr-FR" sz="2400" kern="100" dirty="0">
                <a:latin typeface="Calibri (corps)"/>
                <a:ea typeface="Calibri" panose="020F0502020204030204" pitchFamily="34" charset="0"/>
                <a:cs typeface="Times New Roman" panose="02020603050405020304" pitchFamily="18" charset="0"/>
              </a:rPr>
              <a:t>L’enseignement du décodage au CP</a:t>
            </a:r>
          </a:p>
          <a:p>
            <a:pPr marL="457200" indent="-457200" algn="just">
              <a:spcAft>
                <a:spcPts val="1800"/>
              </a:spcAft>
              <a:buFont typeface="+mj-lt"/>
              <a:buAutoNum type="arabicPeriod"/>
            </a:pPr>
            <a:r>
              <a:rPr lang="fr-FR" sz="2400" kern="100" dirty="0">
                <a:latin typeface="Calibri (corps)"/>
                <a:ea typeface="Calibri" panose="020F0502020204030204" pitchFamily="34" charset="0"/>
                <a:cs typeface="Times New Roman" panose="02020603050405020304" pitchFamily="18" charset="0"/>
              </a:rPr>
              <a:t>Comment améliorer l’enseignement de la lecture ? </a:t>
            </a:r>
          </a:p>
          <a:p>
            <a:pPr marL="0" indent="0" algn="just">
              <a:buNone/>
            </a:pPr>
            <a:endParaRPr lang="fr-FR" sz="2200" kern="100" dirty="0">
              <a:effectLst/>
              <a:latin typeface="Calibri (corps)"/>
              <a:ea typeface="Calibri" panose="020F0502020204030204" pitchFamily="34" charset="0"/>
              <a:cs typeface="Times New Roman" panose="02020603050405020304" pitchFamily="18" charset="0"/>
            </a:endParaRPr>
          </a:p>
          <a:p>
            <a:pPr marL="0" indent="0" algn="just">
              <a:buNone/>
            </a:pPr>
            <a:endParaRPr lang="fr-FR" sz="2200" kern="100" dirty="0">
              <a:effectLst/>
              <a:latin typeface="Calibri (corps)"/>
              <a:ea typeface="Calibri" panose="020F0502020204030204" pitchFamily="34" charset="0"/>
              <a:cs typeface="Times New Roman" panose="02020603050405020304" pitchFamily="18" charset="0"/>
            </a:endParaRPr>
          </a:p>
          <a:p>
            <a:pPr marL="0" indent="0" algn="just">
              <a:buNone/>
            </a:pPr>
            <a:endParaRPr lang="fr-FR" sz="2200" kern="100" dirty="0">
              <a:latin typeface="Calibri (corps)"/>
              <a:cs typeface="Times New Roman" panose="02020603050405020304" pitchFamily="18" charset="0"/>
            </a:endParaRPr>
          </a:p>
          <a:p>
            <a:pPr marL="0" indent="0" algn="just">
              <a:buNone/>
            </a:pPr>
            <a:endParaRPr lang="fr-FR" sz="2200" dirty="0">
              <a:latin typeface="Calibri (corps)"/>
            </a:endParaRPr>
          </a:p>
          <a:p>
            <a:endParaRPr lang="fr-FR" sz="2200" dirty="0"/>
          </a:p>
        </p:txBody>
      </p:sp>
    </p:spTree>
    <p:extLst>
      <p:ext uri="{BB962C8B-B14F-4D97-AF65-F5344CB8AC3E}">
        <p14:creationId xmlns:p14="http://schemas.microsoft.com/office/powerpoint/2010/main" val="1220217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Espace réservé du contenu 2">
            <a:extLst>
              <a:ext uri="{FF2B5EF4-FFF2-40B4-BE49-F238E27FC236}">
                <a16:creationId xmlns:a16="http://schemas.microsoft.com/office/drawing/2014/main" id="{DC5D8EE9-9A13-4525-B3D9-4CCD54A4CA40}"/>
              </a:ext>
            </a:extLst>
          </p:cNvPr>
          <p:cNvSpPr>
            <a:spLocks noGrp="1"/>
          </p:cNvSpPr>
          <p:nvPr>
            <p:ph idx="1"/>
          </p:nvPr>
        </p:nvSpPr>
        <p:spPr>
          <a:xfrm>
            <a:off x="4494008" y="545055"/>
            <a:ext cx="6128539" cy="3751732"/>
          </a:xfrm>
        </p:spPr>
        <p:txBody>
          <a:bodyPr anchor="ctr">
            <a:normAutofit/>
          </a:bodyPr>
          <a:lstStyle/>
          <a:p>
            <a:pPr marL="0" indent="0">
              <a:buNone/>
            </a:pPr>
            <a:endParaRPr lang="fr-FR" dirty="0">
              <a:solidFill>
                <a:schemeClr val="tx2"/>
              </a:solidFill>
            </a:endParaRPr>
          </a:p>
          <a:p>
            <a:pPr marL="0" indent="0">
              <a:buNone/>
            </a:pPr>
            <a:endParaRPr lang="fr-FR" dirty="0">
              <a:solidFill>
                <a:schemeClr val="tx2"/>
              </a:solidFill>
            </a:endParaRPr>
          </a:p>
          <a:p>
            <a:pPr marL="0" indent="0">
              <a:buNone/>
            </a:pPr>
            <a:endParaRPr lang="fr-FR" dirty="0">
              <a:solidFill>
                <a:schemeClr val="tx2"/>
              </a:solidFill>
            </a:endParaRPr>
          </a:p>
          <a:p>
            <a:pPr marL="0" indent="0">
              <a:buNone/>
            </a:pPr>
            <a:endParaRPr lang="fr-FR" dirty="0">
              <a:solidFill>
                <a:schemeClr val="tx2"/>
              </a:solidFill>
            </a:endParaRPr>
          </a:p>
          <a:p>
            <a:pPr marL="0" indent="0">
              <a:buNone/>
            </a:pPr>
            <a:r>
              <a:rPr lang="fr-FR" sz="4000" b="1" dirty="0"/>
              <a:t>L’enseignement du principe alphabétique en GS</a:t>
            </a:r>
          </a:p>
        </p:txBody>
      </p:sp>
      <p:grpSp>
        <p:nvGrpSpPr>
          <p:cNvPr id="18" name="Group 17">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81509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0616F9E7-4E73-4452-8489-31EFFB4C9153}"/>
              </a:ext>
            </a:extLst>
          </p:cNvPr>
          <p:cNvSpPr>
            <a:spLocks noGrp="1"/>
          </p:cNvSpPr>
          <p:nvPr>
            <p:ph type="title"/>
          </p:nvPr>
        </p:nvSpPr>
        <p:spPr>
          <a:xfrm>
            <a:off x="838200" y="365125"/>
            <a:ext cx="10515600" cy="1180845"/>
          </a:xfrm>
        </p:spPr>
        <p:txBody>
          <a:bodyPr>
            <a:noAutofit/>
          </a:bodyPr>
          <a:lstStyle/>
          <a:p>
            <a:r>
              <a:rPr lang="fr-FR" sz="2800" b="1" dirty="0">
                <a:latin typeface="+mn-lt"/>
              </a:rPr>
              <a:t>Quatre compétences mesurées dans les évaluations nationales à l’entrée au CP </a:t>
            </a:r>
          </a:p>
        </p:txBody>
      </p:sp>
      <p:sp>
        <p:nvSpPr>
          <p:cNvPr id="4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DC5D8EE9-9A13-4525-B3D9-4CCD54A4CA40}"/>
              </a:ext>
            </a:extLst>
          </p:cNvPr>
          <p:cNvSpPr>
            <a:spLocks noGrp="1"/>
          </p:cNvSpPr>
          <p:nvPr>
            <p:ph idx="1"/>
          </p:nvPr>
        </p:nvSpPr>
        <p:spPr>
          <a:xfrm>
            <a:off x="838200" y="1965960"/>
            <a:ext cx="10515600" cy="4508626"/>
          </a:xfrm>
        </p:spPr>
        <p:txBody>
          <a:bodyPr>
            <a:normAutofit/>
          </a:bodyPr>
          <a:lstStyle/>
          <a:p>
            <a:pPr marL="0" indent="0" algn="just">
              <a:buNone/>
            </a:pPr>
            <a:r>
              <a:rPr lang="fr-FR" b="1" dirty="0">
                <a:latin typeface="Calibri (corps)"/>
              </a:rPr>
              <a:t>Compétences mesurées à l’oral: </a:t>
            </a:r>
          </a:p>
          <a:p>
            <a:pPr algn="just"/>
            <a:r>
              <a:rPr lang="fr-FR" sz="2200" dirty="0">
                <a:latin typeface="Calibri (corps)"/>
              </a:rPr>
              <a:t>compréhension orale </a:t>
            </a:r>
          </a:p>
          <a:p>
            <a:pPr algn="just"/>
            <a:r>
              <a:rPr lang="fr-FR" sz="2200" dirty="0">
                <a:latin typeface="Calibri (corps)"/>
              </a:rPr>
              <a:t>conscience phonémique</a:t>
            </a:r>
          </a:p>
          <a:p>
            <a:pPr marL="0" indent="0" algn="just">
              <a:buNone/>
            </a:pPr>
            <a:endParaRPr lang="fr-FR" sz="2200" dirty="0">
              <a:latin typeface="Calibri (corps)"/>
            </a:endParaRPr>
          </a:p>
          <a:p>
            <a:pPr marL="0" indent="0" algn="just">
              <a:buNone/>
            </a:pPr>
            <a:r>
              <a:rPr lang="fr-FR" b="1" dirty="0">
                <a:latin typeface="Calibri (corps)"/>
              </a:rPr>
              <a:t>Compétences mesurées à l’écrit:</a:t>
            </a:r>
            <a:r>
              <a:rPr lang="fr-FR" dirty="0">
                <a:latin typeface="Calibri (corps)"/>
              </a:rPr>
              <a:t> </a:t>
            </a:r>
          </a:p>
          <a:p>
            <a:pPr algn="just"/>
            <a:r>
              <a:rPr lang="fr-FR" sz="2200" dirty="0">
                <a:latin typeface="Calibri (corps)"/>
              </a:rPr>
              <a:t>connaissance des lettres et de leurs écritures </a:t>
            </a:r>
          </a:p>
          <a:p>
            <a:pPr algn="just"/>
            <a:r>
              <a:rPr lang="fr-FR" sz="2200" dirty="0">
                <a:latin typeface="Calibri (corps)"/>
              </a:rPr>
              <a:t>connaissance du principe alphabétique (CPA)</a:t>
            </a:r>
          </a:p>
        </p:txBody>
      </p:sp>
    </p:spTree>
    <p:extLst>
      <p:ext uri="{BB962C8B-B14F-4D97-AF65-F5344CB8AC3E}">
        <p14:creationId xmlns:p14="http://schemas.microsoft.com/office/powerpoint/2010/main" val="3413471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F9C236-7A9B-C48E-A69C-F5917A81A9A5}"/>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13F038E-FECA-8978-41C7-2C4257627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3403148D-31A0-B9A5-9663-215380862972}"/>
              </a:ext>
            </a:extLst>
          </p:cNvPr>
          <p:cNvSpPr>
            <a:spLocks noGrp="1"/>
          </p:cNvSpPr>
          <p:nvPr>
            <p:ph type="title"/>
          </p:nvPr>
        </p:nvSpPr>
        <p:spPr>
          <a:xfrm>
            <a:off x="838200" y="365125"/>
            <a:ext cx="10515600" cy="1180845"/>
          </a:xfrm>
        </p:spPr>
        <p:txBody>
          <a:bodyPr>
            <a:noAutofit/>
          </a:bodyPr>
          <a:lstStyle/>
          <a:p>
            <a:r>
              <a:rPr lang="fr-FR" sz="2800" b="1" dirty="0">
                <a:latin typeface="+mn-lt"/>
              </a:rPr>
              <a:t>Qu’est-ce que le principe alphabétique? </a:t>
            </a:r>
          </a:p>
        </p:txBody>
      </p:sp>
      <p:sp>
        <p:nvSpPr>
          <p:cNvPr id="40" name="sketch line">
            <a:extLst>
              <a:ext uri="{FF2B5EF4-FFF2-40B4-BE49-F238E27FC236}">
                <a16:creationId xmlns:a16="http://schemas.microsoft.com/office/drawing/2014/main" id="{71DF1C21-232D-31F6-CA9C-14CF29267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254611A1-8B18-33DF-565C-C67727F9D102}"/>
              </a:ext>
            </a:extLst>
          </p:cNvPr>
          <p:cNvSpPr>
            <a:spLocks noGrp="1"/>
          </p:cNvSpPr>
          <p:nvPr>
            <p:ph idx="1"/>
          </p:nvPr>
        </p:nvSpPr>
        <p:spPr>
          <a:xfrm>
            <a:off x="838200" y="2093974"/>
            <a:ext cx="10515600" cy="4520770"/>
          </a:xfrm>
        </p:spPr>
        <p:txBody>
          <a:bodyPr>
            <a:normAutofit/>
          </a:bodyPr>
          <a:lstStyle/>
          <a:p>
            <a:pPr algn="just">
              <a:spcAft>
                <a:spcPts val="1800"/>
              </a:spcAft>
            </a:pPr>
            <a:r>
              <a:rPr lang="fr-FR" sz="2200" dirty="0"/>
              <a:t>La connaissance du principe alphabétique renvoie au fait de comprendre que l’écrit code l’oral et que cette représentation scripturale du langage parlé se fait au niveau du phonème. </a:t>
            </a:r>
          </a:p>
          <a:p>
            <a:pPr algn="just">
              <a:spcAft>
                <a:spcPts val="1800"/>
              </a:spcAft>
            </a:pPr>
            <a:r>
              <a:rPr lang="fr-FR" sz="2200" dirty="0"/>
              <a:t>Un premier niveau de connaissance du principe alphabétique consiste à intégrer qu’un mot est composé de lettres, combinaisons de graphies et de sons (« i »-[i]), et un second à comprendre que ces combinaisons varient en fonction des lettres environnantes : le « a » de « patinoire » se lit [a], tandis que le « a » de « panthère » se lit, avec le « n », [</a:t>
            </a:r>
            <a:r>
              <a:rPr lang="fr-FR" sz="2200" dirty="0" err="1"/>
              <a:t>ɑ</a:t>
            </a:r>
            <a:r>
              <a:rPr lang="fr-FR" sz="2200" dirty="0"/>
              <a:t>̃]. </a:t>
            </a:r>
          </a:p>
          <a:p>
            <a:pPr algn="just"/>
            <a:r>
              <a:rPr lang="fr-FR" sz="2200" dirty="0"/>
              <a:t>Ce niveau de connaissance du principe alphabétique des élèves est mesuré dans les évaluations nationales à l’entrée au CP par un exercice de liaison </a:t>
            </a:r>
            <a:r>
              <a:rPr lang="fr-FR" sz="2200" dirty="0" err="1"/>
              <a:t>grapho</a:t>
            </a:r>
            <a:r>
              <a:rPr lang="fr-FR" sz="2200" dirty="0"/>
              <a:t>-phonémique. À chaque item, l’</a:t>
            </a:r>
            <a:r>
              <a:rPr lang="fr-FR" sz="2200" dirty="0" err="1"/>
              <a:t>enseignant·e</a:t>
            </a:r>
            <a:r>
              <a:rPr lang="fr-FR" sz="2200" dirty="0"/>
              <a:t> prononce un mot à voix haute et les élèves doivent entourer la lettre qui, parmi les cinq qui leur sont proposées, correspond au phonème par lequel débute ce mot. </a:t>
            </a:r>
          </a:p>
          <a:p>
            <a:pPr marL="0" indent="0" algn="just">
              <a:buNone/>
            </a:pPr>
            <a:endParaRPr lang="fr-FR" sz="2200" dirty="0"/>
          </a:p>
          <a:p>
            <a:pPr marL="0" indent="0" algn="just">
              <a:buNone/>
            </a:pPr>
            <a:endParaRPr lang="fr-FR" b="1" dirty="0">
              <a:latin typeface="Calibri (corps)"/>
            </a:endParaRPr>
          </a:p>
        </p:txBody>
      </p:sp>
    </p:spTree>
    <p:extLst>
      <p:ext uri="{BB962C8B-B14F-4D97-AF65-F5344CB8AC3E}">
        <p14:creationId xmlns:p14="http://schemas.microsoft.com/office/powerpoint/2010/main" val="2563016369"/>
      </p:ext>
    </p:extLst>
  </p:cSld>
  <p:clrMapOvr>
    <a:masterClrMapping/>
  </p:clrMapOvr>
</p:sld>
</file>

<file path=ppt/theme/theme1.xml><?xml version="1.0" encoding="utf-8"?>
<a:theme xmlns:a="http://schemas.openxmlformats.org/drawingml/2006/main" name="Thème Office">
  <a:themeElements>
    <a:clrScheme name="Ble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8278</TotalTime>
  <Words>3915</Words>
  <Application>Microsoft Macintosh PowerPoint</Application>
  <PresentationFormat>Grand écran</PresentationFormat>
  <Paragraphs>300</Paragraphs>
  <Slides>39</Slides>
  <Notes>37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39</vt:i4>
      </vt:variant>
    </vt:vector>
  </HeadingPairs>
  <TitlesOfParts>
    <vt:vector size="45" baseType="lpstr">
      <vt:lpstr>Arial</vt:lpstr>
      <vt:lpstr>Calibri</vt:lpstr>
      <vt:lpstr>Calibri (corps)</vt:lpstr>
      <vt:lpstr>Calibri Light</vt:lpstr>
      <vt:lpstr>Times New Roman</vt:lpstr>
      <vt:lpstr>Thème Office</vt:lpstr>
      <vt:lpstr>Assurer l’efficacité de l’enseignement de la lecture   Conférence Direction de l’encadrement – Conseil scientifique de l’éducation nationale (CSEN)   20 novembre 2025</vt:lpstr>
      <vt:lpstr>Présentation PowerPoint</vt:lpstr>
      <vt:lpstr>Un programme de recherche sur les inégalités sociales dans les premiers apprentissages (ISPA)</vt:lpstr>
      <vt:lpstr>Constats sur le manque d’efficacité dans l’enseignement de la lecture</vt:lpstr>
      <vt:lpstr> Le niveau en lecture après la fin de la scolarité obligatoire </vt:lpstr>
      <vt:lpstr>Plan de l’exposé</vt:lpstr>
      <vt:lpstr>Présentation PowerPoint</vt:lpstr>
      <vt:lpstr>Quatre compétences mesurées dans les évaluations nationales à l’entrée au CP </vt:lpstr>
      <vt:lpstr>Qu’est-ce que le principe alphabétique? </vt:lpstr>
      <vt:lpstr>L’effet de l’augmentation du niveau de conscience phonémique sur la fluence (CE1) à différents niveaux de connaissance du principe alphabétique</vt:lpstr>
      <vt:lpstr>L’effet de l’augmentation du niveau de CPA sur la fluence (CE1) à différents niveaux de conscience phonémique</vt:lpstr>
      <vt:lpstr>L’enjeu de la connaissance du principe alphabétique</vt:lpstr>
      <vt:lpstr>Présentation PowerPoint</vt:lpstr>
      <vt:lpstr>Présentation PowerPoint</vt:lpstr>
      <vt:lpstr>Présentation de l’enquête Formalect</vt:lpstr>
      <vt:lpstr>Les méthodes d’enseignement en France: clarification des termes</vt:lpstr>
      <vt:lpstr>Les méthodes d’enseignement en France: clarification des termes</vt:lpstr>
      <vt:lpstr>La catégorisation des manuels de lecture au CP</vt:lpstr>
      <vt:lpstr> Quatre catégories  de manuels</vt:lpstr>
      <vt:lpstr>Présentation PowerPoint</vt:lpstr>
      <vt:lpstr>La définition des méthodes d’enseignement dans l’enquête Formalect</vt:lpstr>
      <vt:lpstr>Résultat 1: l’efficacité supérieure de la méthode synthétique stricte</vt:lpstr>
      <vt:lpstr>Résultat 2: les écarts entre méthodes augmentent lorsque le niveau de  connaissance du principe alphabétique à l’entrée au CP diminue</vt:lpstr>
      <vt:lpstr>Résultat 3: les écarts entre méthodes augmentent dans les classes à recrutement social populaire (IPS faible)</vt:lpstr>
      <vt:lpstr>Pourquoi la méthode synthétique stricte est plus efficace ? </vt:lpstr>
      <vt:lpstr>Pourquoi cette efficacité varie selon le niveau de CPA à l’entrée au CP? </vt:lpstr>
      <vt:lpstr>Pourquoi cette efficacité varie selon l’origine sociale des élèves? </vt:lpstr>
      <vt:lpstr>L’importance de la méthode d’enseignement du décodage</vt:lpstr>
      <vt:lpstr>Présentation PowerPoint</vt:lpstr>
      <vt:lpstr>Les dimensions clefs d’un enseignement efficace de la lecture</vt:lpstr>
      <vt:lpstr>Comment en finir avec la guerre des lectures ?</vt:lpstr>
      <vt:lpstr>1. Changer les instructions officielles ? </vt:lpstr>
      <vt:lpstr> Les nouveaux programmes (rentrée 2025)</vt:lpstr>
      <vt:lpstr>2. La question des manuels et supports pédagogiques</vt:lpstr>
      <vt:lpstr>3. La formation et l’encadrement pédagogique</vt:lpstr>
      <vt:lpstr>L’importance de l’action des IEN et CPC</vt:lpstr>
      <vt:lpstr>MERCI DE VOTRE ATTENTION </vt:lpstr>
      <vt:lpstr>Quelques ressources</vt:lpstr>
      <vt:lpstr>Références bibliographiques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Pratiques enseignantes et difficultés scolaires en lecture</dc:title>
  <dc:creator>GIOIA Paul</dc:creator>
  <cp:lastModifiedBy>Microsoft Office User</cp:lastModifiedBy>
  <cp:revision>1080</cp:revision>
  <dcterms:created xsi:type="dcterms:W3CDTF">2022-03-09T08:26:56Z</dcterms:created>
  <dcterms:modified xsi:type="dcterms:W3CDTF">2025-11-20T10:03:14Z</dcterms:modified>
</cp:coreProperties>
</file>